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7"/>
  </p:notesMasterIdLst>
  <p:sldIdLst>
    <p:sldId id="256" r:id="rId2"/>
    <p:sldId id="257" r:id="rId3"/>
    <p:sldId id="267" r:id="rId4"/>
    <p:sldId id="261" r:id="rId5"/>
    <p:sldId id="268" r:id="rId6"/>
    <p:sldId id="290" r:id="rId7"/>
    <p:sldId id="258" r:id="rId8"/>
    <p:sldId id="297" r:id="rId9"/>
    <p:sldId id="295" r:id="rId10"/>
    <p:sldId id="296" r:id="rId11"/>
    <p:sldId id="292" r:id="rId12"/>
    <p:sldId id="294" r:id="rId13"/>
    <p:sldId id="293" r:id="rId14"/>
    <p:sldId id="259" r:id="rId15"/>
    <p:sldId id="299" r:id="rId16"/>
    <p:sldId id="270" r:id="rId17"/>
    <p:sldId id="272" r:id="rId18"/>
    <p:sldId id="269" r:id="rId19"/>
    <p:sldId id="284" r:id="rId20"/>
    <p:sldId id="281" r:id="rId21"/>
    <p:sldId id="283" r:id="rId22"/>
    <p:sldId id="274" r:id="rId23"/>
    <p:sldId id="285" r:id="rId24"/>
    <p:sldId id="286" r:id="rId25"/>
    <p:sldId id="276" r:id="rId26"/>
    <p:sldId id="277" r:id="rId27"/>
    <p:sldId id="278" r:id="rId28"/>
    <p:sldId id="288" r:id="rId29"/>
    <p:sldId id="265" r:id="rId30"/>
    <p:sldId id="279" r:id="rId31"/>
    <p:sldId id="280" r:id="rId32"/>
    <p:sldId id="263" r:id="rId33"/>
    <p:sldId id="266" r:id="rId34"/>
    <p:sldId id="260" r:id="rId35"/>
    <p:sldId id="262" r:id="rId36"/>
  </p:sldIdLst>
  <p:sldSz cx="9144000" cy="5143500" type="screen16x9"/>
  <p:notesSz cx="6858000" cy="9144000"/>
  <p:embeddedFontLst>
    <p:embeddedFont>
      <p:font typeface="Consolas" panose="020B0609020204030204" pitchFamily="49" charset="0"/>
      <p:regular r:id="rId38"/>
      <p:bold r:id="rId39"/>
      <p:italic r:id="rId40"/>
      <p:boldItalic r:id="rId41"/>
    </p:embeddedFont>
    <p:embeddedFont>
      <p:font typeface="Poppins" panose="00000500000000000000" pitchFamily="2" charset="0"/>
      <p:regular r:id="rId42"/>
      <p:bold r:id="rId43"/>
      <p:italic r:id="rId44"/>
      <p:boldItalic r:id="rId45"/>
    </p:embeddedFont>
    <p:embeddedFont>
      <p:font typeface="Poppins SemiBold" panose="00000700000000000000" pitchFamily="2" charset="0"/>
      <p:bold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1. Agent Mode" id="{7E3DC9B5-7911-4961-89C2-33A446A2D909}">
          <p14:sldIdLst>
            <p14:sldId id="256"/>
            <p14:sldId id="257"/>
            <p14:sldId id="267"/>
            <p14:sldId id="261"/>
            <p14:sldId id="268"/>
            <p14:sldId id="290"/>
            <p14:sldId id="258"/>
            <p14:sldId id="297"/>
            <p14:sldId id="295"/>
            <p14:sldId id="296"/>
            <p14:sldId id="292"/>
            <p14:sldId id="294"/>
            <p14:sldId id="293"/>
            <p14:sldId id="259"/>
            <p14:sldId id="299"/>
            <p14:sldId id="270"/>
            <p14:sldId id="272"/>
            <p14:sldId id="269"/>
            <p14:sldId id="284"/>
          </p14:sldIdLst>
        </p14:section>
        <p14:section name="2. Copilot Studio" id="{AB15685F-616B-42FA-9A69-25F2DA602036}">
          <p14:sldIdLst>
            <p14:sldId id="281"/>
            <p14:sldId id="283"/>
            <p14:sldId id="274"/>
            <p14:sldId id="285"/>
          </p14:sldIdLst>
        </p14:section>
        <p14:section name="III. AI Workflows" id="{06A8BC79-09F6-4CB4-ADD0-C4C82F26558B}">
          <p14:sldIdLst>
            <p14:sldId id="286"/>
            <p14:sldId id="276"/>
            <p14:sldId id="277"/>
            <p14:sldId id="278"/>
            <p14:sldId id="288"/>
            <p14:sldId id="265"/>
            <p14:sldId id="279"/>
            <p14:sldId id="280"/>
            <p14:sldId id="263"/>
            <p14:sldId id="266"/>
            <p14:sldId id="26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8" autoAdjust="0"/>
    <p:restoredTop sz="70883" autoAdjust="0"/>
  </p:normalViewPr>
  <p:slideViewPr>
    <p:cSldViewPr snapToGrid="0">
      <p:cViewPr>
        <p:scale>
          <a:sx n="58" d="100"/>
          <a:sy n="58" d="100"/>
        </p:scale>
        <p:origin x="1040"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96FC0A-FD31-4A13-A101-B34906B5FCA3}" type="doc">
      <dgm:prSet loTypeId="urn:microsoft.com/office/officeart/2009/3/layout/StepUpProcess" loCatId="process" qsTypeId="urn:microsoft.com/office/officeart/2005/8/quickstyle/simple1" qsCatId="simple" csTypeId="urn:microsoft.com/office/officeart/2005/8/colors/accent2_2" csCatId="accent2" phldr="1"/>
      <dgm:spPr/>
      <dgm:t>
        <a:bodyPr/>
        <a:lstStyle/>
        <a:p>
          <a:endParaRPr lang="en-US"/>
        </a:p>
      </dgm:t>
    </dgm:pt>
    <dgm:pt modelId="{7E095769-9D9B-40C6-A448-32B20215D868}">
      <dgm:prSet phldrT="[Text]" phldr="0"/>
      <dgm:spPr/>
      <dgm:t>
        <a:bodyPr/>
        <a:lstStyle/>
        <a:p>
          <a:r>
            <a:rPr lang="en-US" dirty="0"/>
            <a:t>Formulas</a:t>
          </a:r>
        </a:p>
      </dgm:t>
    </dgm:pt>
    <dgm:pt modelId="{F4600BDA-8F82-442F-A2E5-6E673A39A7ED}" type="parTrans" cxnId="{2EE4C9C5-18F6-4208-BFC2-DDFBC96794DA}">
      <dgm:prSet/>
      <dgm:spPr/>
      <dgm:t>
        <a:bodyPr/>
        <a:lstStyle/>
        <a:p>
          <a:endParaRPr lang="en-US"/>
        </a:p>
      </dgm:t>
    </dgm:pt>
    <dgm:pt modelId="{2FD94EF4-6AF8-4026-9D1C-BB8474CF7C4C}" type="sibTrans" cxnId="{2EE4C9C5-18F6-4208-BFC2-DDFBC96794DA}">
      <dgm:prSet/>
      <dgm:spPr/>
      <dgm:t>
        <a:bodyPr/>
        <a:lstStyle/>
        <a:p>
          <a:endParaRPr lang="en-US"/>
        </a:p>
      </dgm:t>
    </dgm:pt>
    <dgm:pt modelId="{9755B054-2A0A-4243-A5C5-182AC48ED55B}">
      <dgm:prSet phldrT="[Text]" phldr="0"/>
      <dgm:spPr/>
      <dgm:t>
        <a:bodyPr/>
        <a:lstStyle/>
        <a:p>
          <a:r>
            <a:rPr lang="en-US" dirty="0"/>
            <a:t>PivotTables</a:t>
          </a:r>
        </a:p>
      </dgm:t>
    </dgm:pt>
    <dgm:pt modelId="{8A628A53-949A-440A-AA57-8A743CA87032}" type="parTrans" cxnId="{EE26EA72-087D-4F8D-9070-C1852D70C64A}">
      <dgm:prSet/>
      <dgm:spPr/>
      <dgm:t>
        <a:bodyPr/>
        <a:lstStyle/>
        <a:p>
          <a:endParaRPr lang="en-US"/>
        </a:p>
      </dgm:t>
    </dgm:pt>
    <dgm:pt modelId="{16C0DDF2-CBDB-4619-ADAC-B681C71B6F89}" type="sibTrans" cxnId="{EE26EA72-087D-4F8D-9070-C1852D70C64A}">
      <dgm:prSet/>
      <dgm:spPr/>
      <dgm:t>
        <a:bodyPr/>
        <a:lstStyle/>
        <a:p>
          <a:endParaRPr lang="en-US"/>
        </a:p>
      </dgm:t>
    </dgm:pt>
    <dgm:pt modelId="{ECDF3F5F-D616-4773-AD86-206CBB2C9A45}">
      <dgm:prSet phldrT="[Text]" phldr="0"/>
      <dgm:spPr/>
      <dgm:t>
        <a:bodyPr/>
        <a:lstStyle/>
        <a:p>
          <a:r>
            <a:rPr lang="en-US" dirty="0"/>
            <a:t>Power Query</a:t>
          </a:r>
        </a:p>
      </dgm:t>
    </dgm:pt>
    <dgm:pt modelId="{2B13BBD9-23B6-4A64-8160-2979AC683130}" type="parTrans" cxnId="{98F83CF4-04E0-4019-ADAD-02149DA9E92B}">
      <dgm:prSet/>
      <dgm:spPr/>
      <dgm:t>
        <a:bodyPr/>
        <a:lstStyle/>
        <a:p>
          <a:endParaRPr lang="en-US"/>
        </a:p>
      </dgm:t>
    </dgm:pt>
    <dgm:pt modelId="{48E1857D-DABA-49C3-A05A-879561167E94}" type="sibTrans" cxnId="{98F83CF4-04E0-4019-ADAD-02149DA9E92B}">
      <dgm:prSet/>
      <dgm:spPr/>
      <dgm:t>
        <a:bodyPr/>
        <a:lstStyle/>
        <a:p>
          <a:endParaRPr lang="en-US"/>
        </a:p>
      </dgm:t>
    </dgm:pt>
    <dgm:pt modelId="{D7893660-5BFC-4EEE-852D-A0B87874F466}">
      <dgm:prSet phldrT="[Text]" phldr="0"/>
      <dgm:spPr/>
      <dgm:t>
        <a:bodyPr/>
        <a:lstStyle/>
        <a:p>
          <a:r>
            <a:rPr lang="en-US"/>
            <a:t>Copilot</a:t>
          </a:r>
          <a:endParaRPr lang="en-US" dirty="0"/>
        </a:p>
      </dgm:t>
    </dgm:pt>
    <dgm:pt modelId="{6EEC88D9-076A-419A-9A6B-120C27DF31EB}" type="parTrans" cxnId="{562DE018-A951-4CE6-882D-10E86DD91AED}">
      <dgm:prSet/>
      <dgm:spPr/>
      <dgm:t>
        <a:bodyPr/>
        <a:lstStyle/>
        <a:p>
          <a:endParaRPr lang="en-US"/>
        </a:p>
      </dgm:t>
    </dgm:pt>
    <dgm:pt modelId="{DDFB99C5-58BB-421F-9CEC-742A00ABA300}" type="sibTrans" cxnId="{562DE018-A951-4CE6-882D-10E86DD91AED}">
      <dgm:prSet/>
      <dgm:spPr/>
      <dgm:t>
        <a:bodyPr/>
        <a:lstStyle/>
        <a:p>
          <a:endParaRPr lang="en-US"/>
        </a:p>
      </dgm:t>
    </dgm:pt>
    <dgm:pt modelId="{E1C5162A-7220-4DEC-A00E-88E41A0FBFB7}" type="pres">
      <dgm:prSet presAssocID="{9596FC0A-FD31-4A13-A101-B34906B5FCA3}" presName="rootnode" presStyleCnt="0">
        <dgm:presLayoutVars>
          <dgm:chMax/>
          <dgm:chPref/>
          <dgm:dir/>
          <dgm:animLvl val="lvl"/>
        </dgm:presLayoutVars>
      </dgm:prSet>
      <dgm:spPr/>
    </dgm:pt>
    <dgm:pt modelId="{87829CA9-EEC9-440A-95A0-711332578C97}" type="pres">
      <dgm:prSet presAssocID="{7E095769-9D9B-40C6-A448-32B20215D868}" presName="composite" presStyleCnt="0"/>
      <dgm:spPr/>
    </dgm:pt>
    <dgm:pt modelId="{9270B02A-591F-4475-8B46-CA257B56BD42}" type="pres">
      <dgm:prSet presAssocID="{7E095769-9D9B-40C6-A448-32B20215D868}" presName="LShape" presStyleLbl="alignNode1" presStyleIdx="0" presStyleCnt="7"/>
      <dgm:spPr/>
    </dgm:pt>
    <dgm:pt modelId="{70D0D292-7A19-4BB9-92FE-398428920B5A}" type="pres">
      <dgm:prSet presAssocID="{7E095769-9D9B-40C6-A448-32B20215D868}" presName="ParentText" presStyleLbl="revTx" presStyleIdx="0" presStyleCnt="4">
        <dgm:presLayoutVars>
          <dgm:chMax val="0"/>
          <dgm:chPref val="0"/>
          <dgm:bulletEnabled val="1"/>
        </dgm:presLayoutVars>
      </dgm:prSet>
      <dgm:spPr/>
    </dgm:pt>
    <dgm:pt modelId="{6E1B76BE-C8A3-4EFE-B029-79471988039A}" type="pres">
      <dgm:prSet presAssocID="{7E095769-9D9B-40C6-A448-32B20215D868}" presName="Triangle" presStyleLbl="alignNode1" presStyleIdx="1" presStyleCnt="7"/>
      <dgm:spPr/>
    </dgm:pt>
    <dgm:pt modelId="{65CCD5B0-6FA3-4512-870D-0688E6DC15BB}" type="pres">
      <dgm:prSet presAssocID="{2FD94EF4-6AF8-4026-9D1C-BB8474CF7C4C}" presName="sibTrans" presStyleCnt="0"/>
      <dgm:spPr/>
    </dgm:pt>
    <dgm:pt modelId="{06A88AE1-611E-4204-A7B3-0D769D20F3DC}" type="pres">
      <dgm:prSet presAssocID="{2FD94EF4-6AF8-4026-9D1C-BB8474CF7C4C}" presName="space" presStyleCnt="0"/>
      <dgm:spPr/>
    </dgm:pt>
    <dgm:pt modelId="{BC9F4771-E159-4033-81EB-9DFA4894F0DB}" type="pres">
      <dgm:prSet presAssocID="{9755B054-2A0A-4243-A5C5-182AC48ED55B}" presName="composite" presStyleCnt="0"/>
      <dgm:spPr/>
    </dgm:pt>
    <dgm:pt modelId="{31A2965E-BA52-4DAE-B25D-0B8DF9759693}" type="pres">
      <dgm:prSet presAssocID="{9755B054-2A0A-4243-A5C5-182AC48ED55B}" presName="LShape" presStyleLbl="alignNode1" presStyleIdx="2" presStyleCnt="7"/>
      <dgm:spPr/>
    </dgm:pt>
    <dgm:pt modelId="{7D89103A-A049-459F-BE27-3F7CDAB3116F}" type="pres">
      <dgm:prSet presAssocID="{9755B054-2A0A-4243-A5C5-182AC48ED55B}" presName="ParentText" presStyleLbl="revTx" presStyleIdx="1" presStyleCnt="4">
        <dgm:presLayoutVars>
          <dgm:chMax val="0"/>
          <dgm:chPref val="0"/>
          <dgm:bulletEnabled val="1"/>
        </dgm:presLayoutVars>
      </dgm:prSet>
      <dgm:spPr/>
    </dgm:pt>
    <dgm:pt modelId="{3C5452DC-DF54-41F6-A2E7-B2C3D5FFDF04}" type="pres">
      <dgm:prSet presAssocID="{9755B054-2A0A-4243-A5C5-182AC48ED55B}" presName="Triangle" presStyleLbl="alignNode1" presStyleIdx="3" presStyleCnt="7"/>
      <dgm:spPr/>
    </dgm:pt>
    <dgm:pt modelId="{C5E6AA56-FF3F-4B0C-BB85-D5CE068DE08E}" type="pres">
      <dgm:prSet presAssocID="{16C0DDF2-CBDB-4619-ADAC-B681C71B6F89}" presName="sibTrans" presStyleCnt="0"/>
      <dgm:spPr/>
    </dgm:pt>
    <dgm:pt modelId="{9332C6F2-99EA-46F3-8A63-326A0AAEC36C}" type="pres">
      <dgm:prSet presAssocID="{16C0DDF2-CBDB-4619-ADAC-B681C71B6F89}" presName="space" presStyleCnt="0"/>
      <dgm:spPr/>
    </dgm:pt>
    <dgm:pt modelId="{71194B23-C715-4BA4-A045-7005C525AF3E}" type="pres">
      <dgm:prSet presAssocID="{ECDF3F5F-D616-4773-AD86-206CBB2C9A45}" presName="composite" presStyleCnt="0"/>
      <dgm:spPr/>
    </dgm:pt>
    <dgm:pt modelId="{72EB81E9-684C-485A-8117-9D259B875780}" type="pres">
      <dgm:prSet presAssocID="{ECDF3F5F-D616-4773-AD86-206CBB2C9A45}" presName="LShape" presStyleLbl="alignNode1" presStyleIdx="4" presStyleCnt="7"/>
      <dgm:spPr/>
    </dgm:pt>
    <dgm:pt modelId="{D789AC9C-80C2-4DAF-A9CF-4E79F9DAA1AC}" type="pres">
      <dgm:prSet presAssocID="{ECDF3F5F-D616-4773-AD86-206CBB2C9A45}" presName="ParentText" presStyleLbl="revTx" presStyleIdx="2" presStyleCnt="4">
        <dgm:presLayoutVars>
          <dgm:chMax val="0"/>
          <dgm:chPref val="0"/>
          <dgm:bulletEnabled val="1"/>
        </dgm:presLayoutVars>
      </dgm:prSet>
      <dgm:spPr/>
    </dgm:pt>
    <dgm:pt modelId="{1D50067A-87B8-435B-B026-B5457AF02675}" type="pres">
      <dgm:prSet presAssocID="{ECDF3F5F-D616-4773-AD86-206CBB2C9A45}" presName="Triangle" presStyleLbl="alignNode1" presStyleIdx="5" presStyleCnt="7"/>
      <dgm:spPr/>
    </dgm:pt>
    <dgm:pt modelId="{BF4F7FD1-FA8A-4C56-A404-B0172E0306C7}" type="pres">
      <dgm:prSet presAssocID="{48E1857D-DABA-49C3-A05A-879561167E94}" presName="sibTrans" presStyleCnt="0"/>
      <dgm:spPr/>
    </dgm:pt>
    <dgm:pt modelId="{32644BF9-5AF3-4D29-BE08-74A83ECBD4A9}" type="pres">
      <dgm:prSet presAssocID="{48E1857D-DABA-49C3-A05A-879561167E94}" presName="space" presStyleCnt="0"/>
      <dgm:spPr/>
    </dgm:pt>
    <dgm:pt modelId="{34B2BED8-9D9E-4B33-A8A7-2CC4A0ED4095}" type="pres">
      <dgm:prSet presAssocID="{D7893660-5BFC-4EEE-852D-A0B87874F466}" presName="composite" presStyleCnt="0"/>
      <dgm:spPr/>
    </dgm:pt>
    <dgm:pt modelId="{45F51B91-CDE2-4150-ABC9-E07326939C02}" type="pres">
      <dgm:prSet presAssocID="{D7893660-5BFC-4EEE-852D-A0B87874F466}" presName="LShape" presStyleLbl="alignNode1" presStyleIdx="6" presStyleCnt="7"/>
      <dgm:spPr/>
    </dgm:pt>
    <dgm:pt modelId="{C1303DAA-A72B-4927-BF7B-07847C41FFDF}" type="pres">
      <dgm:prSet presAssocID="{D7893660-5BFC-4EEE-852D-A0B87874F466}" presName="ParentText" presStyleLbl="revTx" presStyleIdx="3" presStyleCnt="4">
        <dgm:presLayoutVars>
          <dgm:chMax val="0"/>
          <dgm:chPref val="0"/>
          <dgm:bulletEnabled val="1"/>
        </dgm:presLayoutVars>
      </dgm:prSet>
      <dgm:spPr/>
    </dgm:pt>
  </dgm:ptLst>
  <dgm:cxnLst>
    <dgm:cxn modelId="{562DE018-A951-4CE6-882D-10E86DD91AED}" srcId="{9596FC0A-FD31-4A13-A101-B34906B5FCA3}" destId="{D7893660-5BFC-4EEE-852D-A0B87874F466}" srcOrd="3" destOrd="0" parTransId="{6EEC88D9-076A-419A-9A6B-120C27DF31EB}" sibTransId="{DDFB99C5-58BB-421F-9CEC-742A00ABA300}"/>
    <dgm:cxn modelId="{E2BD9F22-0B50-46E3-BAED-8E33F3EF52A7}" type="presOf" srcId="{D7893660-5BFC-4EEE-852D-A0B87874F466}" destId="{C1303DAA-A72B-4927-BF7B-07847C41FFDF}" srcOrd="0" destOrd="0" presId="urn:microsoft.com/office/officeart/2009/3/layout/StepUpProcess"/>
    <dgm:cxn modelId="{1BAAE84C-B4C5-4E73-B9B1-02C29868C3E6}" type="presOf" srcId="{ECDF3F5F-D616-4773-AD86-206CBB2C9A45}" destId="{D789AC9C-80C2-4DAF-A9CF-4E79F9DAA1AC}" srcOrd="0" destOrd="0" presId="urn:microsoft.com/office/officeart/2009/3/layout/StepUpProcess"/>
    <dgm:cxn modelId="{EE26EA72-087D-4F8D-9070-C1852D70C64A}" srcId="{9596FC0A-FD31-4A13-A101-B34906B5FCA3}" destId="{9755B054-2A0A-4243-A5C5-182AC48ED55B}" srcOrd="1" destOrd="0" parTransId="{8A628A53-949A-440A-AA57-8A743CA87032}" sibTransId="{16C0DDF2-CBDB-4619-ADAC-B681C71B6F89}"/>
    <dgm:cxn modelId="{70223BA7-3977-4363-B8B1-9018CF9464B6}" type="presOf" srcId="{9755B054-2A0A-4243-A5C5-182AC48ED55B}" destId="{7D89103A-A049-459F-BE27-3F7CDAB3116F}" srcOrd="0" destOrd="0" presId="urn:microsoft.com/office/officeart/2009/3/layout/StepUpProcess"/>
    <dgm:cxn modelId="{7AA0C1BB-5351-49F2-A43B-1BDC920190A8}" type="presOf" srcId="{9596FC0A-FD31-4A13-A101-B34906B5FCA3}" destId="{E1C5162A-7220-4DEC-A00E-88E41A0FBFB7}" srcOrd="0" destOrd="0" presId="urn:microsoft.com/office/officeart/2009/3/layout/StepUpProcess"/>
    <dgm:cxn modelId="{2EE4C9C5-18F6-4208-BFC2-DDFBC96794DA}" srcId="{9596FC0A-FD31-4A13-A101-B34906B5FCA3}" destId="{7E095769-9D9B-40C6-A448-32B20215D868}" srcOrd="0" destOrd="0" parTransId="{F4600BDA-8F82-442F-A2E5-6E673A39A7ED}" sibTransId="{2FD94EF4-6AF8-4026-9D1C-BB8474CF7C4C}"/>
    <dgm:cxn modelId="{98F83CF4-04E0-4019-ADAD-02149DA9E92B}" srcId="{9596FC0A-FD31-4A13-A101-B34906B5FCA3}" destId="{ECDF3F5F-D616-4773-AD86-206CBB2C9A45}" srcOrd="2" destOrd="0" parTransId="{2B13BBD9-23B6-4A64-8160-2979AC683130}" sibTransId="{48E1857D-DABA-49C3-A05A-879561167E94}"/>
    <dgm:cxn modelId="{19CA1EFA-6E30-48AB-9169-FBD3733306D8}" type="presOf" srcId="{7E095769-9D9B-40C6-A448-32B20215D868}" destId="{70D0D292-7A19-4BB9-92FE-398428920B5A}" srcOrd="0" destOrd="0" presId="urn:microsoft.com/office/officeart/2009/3/layout/StepUpProcess"/>
    <dgm:cxn modelId="{4A92DC72-1C29-4066-9066-2B3F109B73A6}" type="presParOf" srcId="{E1C5162A-7220-4DEC-A00E-88E41A0FBFB7}" destId="{87829CA9-EEC9-440A-95A0-711332578C97}" srcOrd="0" destOrd="0" presId="urn:microsoft.com/office/officeart/2009/3/layout/StepUpProcess"/>
    <dgm:cxn modelId="{65A324FE-3A72-46CB-AB0F-48288DB4D980}" type="presParOf" srcId="{87829CA9-EEC9-440A-95A0-711332578C97}" destId="{9270B02A-591F-4475-8B46-CA257B56BD42}" srcOrd="0" destOrd="0" presId="urn:microsoft.com/office/officeart/2009/3/layout/StepUpProcess"/>
    <dgm:cxn modelId="{B7641341-7687-4E96-9A67-BCCA1DC079CE}" type="presParOf" srcId="{87829CA9-EEC9-440A-95A0-711332578C97}" destId="{70D0D292-7A19-4BB9-92FE-398428920B5A}" srcOrd="1" destOrd="0" presId="urn:microsoft.com/office/officeart/2009/3/layout/StepUpProcess"/>
    <dgm:cxn modelId="{2D982769-D530-451D-B0B9-79FC2E1086BE}" type="presParOf" srcId="{87829CA9-EEC9-440A-95A0-711332578C97}" destId="{6E1B76BE-C8A3-4EFE-B029-79471988039A}" srcOrd="2" destOrd="0" presId="urn:microsoft.com/office/officeart/2009/3/layout/StepUpProcess"/>
    <dgm:cxn modelId="{825DD771-FA76-47CF-9FA0-8C0710127C54}" type="presParOf" srcId="{E1C5162A-7220-4DEC-A00E-88E41A0FBFB7}" destId="{65CCD5B0-6FA3-4512-870D-0688E6DC15BB}" srcOrd="1" destOrd="0" presId="urn:microsoft.com/office/officeart/2009/3/layout/StepUpProcess"/>
    <dgm:cxn modelId="{1AC141DA-AB94-490B-9CB1-6A40AE07004F}" type="presParOf" srcId="{65CCD5B0-6FA3-4512-870D-0688E6DC15BB}" destId="{06A88AE1-611E-4204-A7B3-0D769D20F3DC}" srcOrd="0" destOrd="0" presId="urn:microsoft.com/office/officeart/2009/3/layout/StepUpProcess"/>
    <dgm:cxn modelId="{1F9697A3-B262-48A5-AA76-D0E663A655A2}" type="presParOf" srcId="{E1C5162A-7220-4DEC-A00E-88E41A0FBFB7}" destId="{BC9F4771-E159-4033-81EB-9DFA4894F0DB}" srcOrd="2" destOrd="0" presId="urn:microsoft.com/office/officeart/2009/3/layout/StepUpProcess"/>
    <dgm:cxn modelId="{0C5C56B4-294A-47A8-A8AA-92229D56634C}" type="presParOf" srcId="{BC9F4771-E159-4033-81EB-9DFA4894F0DB}" destId="{31A2965E-BA52-4DAE-B25D-0B8DF9759693}" srcOrd="0" destOrd="0" presId="urn:microsoft.com/office/officeart/2009/3/layout/StepUpProcess"/>
    <dgm:cxn modelId="{CA54501C-B50A-4574-9EC3-1902549C6CD8}" type="presParOf" srcId="{BC9F4771-E159-4033-81EB-9DFA4894F0DB}" destId="{7D89103A-A049-459F-BE27-3F7CDAB3116F}" srcOrd="1" destOrd="0" presId="urn:microsoft.com/office/officeart/2009/3/layout/StepUpProcess"/>
    <dgm:cxn modelId="{56A920E3-8786-475D-A46D-A6C98B5F37C5}" type="presParOf" srcId="{BC9F4771-E159-4033-81EB-9DFA4894F0DB}" destId="{3C5452DC-DF54-41F6-A2E7-B2C3D5FFDF04}" srcOrd="2" destOrd="0" presId="urn:microsoft.com/office/officeart/2009/3/layout/StepUpProcess"/>
    <dgm:cxn modelId="{2DBDB027-666C-4653-BE66-6F50B636101A}" type="presParOf" srcId="{E1C5162A-7220-4DEC-A00E-88E41A0FBFB7}" destId="{C5E6AA56-FF3F-4B0C-BB85-D5CE068DE08E}" srcOrd="3" destOrd="0" presId="urn:microsoft.com/office/officeart/2009/3/layout/StepUpProcess"/>
    <dgm:cxn modelId="{72B37DF4-520E-42C4-A095-064BF56AC332}" type="presParOf" srcId="{C5E6AA56-FF3F-4B0C-BB85-D5CE068DE08E}" destId="{9332C6F2-99EA-46F3-8A63-326A0AAEC36C}" srcOrd="0" destOrd="0" presId="urn:microsoft.com/office/officeart/2009/3/layout/StepUpProcess"/>
    <dgm:cxn modelId="{1A6E2490-2732-496A-A74B-89557380CDBF}" type="presParOf" srcId="{E1C5162A-7220-4DEC-A00E-88E41A0FBFB7}" destId="{71194B23-C715-4BA4-A045-7005C525AF3E}" srcOrd="4" destOrd="0" presId="urn:microsoft.com/office/officeart/2009/3/layout/StepUpProcess"/>
    <dgm:cxn modelId="{2F085E8E-74C5-4BB7-9E6F-82681753A748}" type="presParOf" srcId="{71194B23-C715-4BA4-A045-7005C525AF3E}" destId="{72EB81E9-684C-485A-8117-9D259B875780}" srcOrd="0" destOrd="0" presId="urn:microsoft.com/office/officeart/2009/3/layout/StepUpProcess"/>
    <dgm:cxn modelId="{18667A45-0FE2-4073-AA4C-64849B4AE10D}" type="presParOf" srcId="{71194B23-C715-4BA4-A045-7005C525AF3E}" destId="{D789AC9C-80C2-4DAF-A9CF-4E79F9DAA1AC}" srcOrd="1" destOrd="0" presId="urn:microsoft.com/office/officeart/2009/3/layout/StepUpProcess"/>
    <dgm:cxn modelId="{B7F6B86D-D0D3-4DDE-9E7E-4D3A957DA948}" type="presParOf" srcId="{71194B23-C715-4BA4-A045-7005C525AF3E}" destId="{1D50067A-87B8-435B-B026-B5457AF02675}" srcOrd="2" destOrd="0" presId="urn:microsoft.com/office/officeart/2009/3/layout/StepUpProcess"/>
    <dgm:cxn modelId="{7F80C062-50FD-4282-A883-2E8CDE2FE1DB}" type="presParOf" srcId="{E1C5162A-7220-4DEC-A00E-88E41A0FBFB7}" destId="{BF4F7FD1-FA8A-4C56-A404-B0172E0306C7}" srcOrd="5" destOrd="0" presId="urn:microsoft.com/office/officeart/2009/3/layout/StepUpProcess"/>
    <dgm:cxn modelId="{1A6459C7-7EF6-4D30-92EC-F6F7A1D99C4B}" type="presParOf" srcId="{BF4F7FD1-FA8A-4C56-A404-B0172E0306C7}" destId="{32644BF9-5AF3-4D29-BE08-74A83ECBD4A9}" srcOrd="0" destOrd="0" presId="urn:microsoft.com/office/officeart/2009/3/layout/StepUpProcess"/>
    <dgm:cxn modelId="{39B6C53D-D583-4441-8258-2FE45FC1C7A2}" type="presParOf" srcId="{E1C5162A-7220-4DEC-A00E-88E41A0FBFB7}" destId="{34B2BED8-9D9E-4B33-A8A7-2CC4A0ED4095}" srcOrd="6" destOrd="0" presId="urn:microsoft.com/office/officeart/2009/3/layout/StepUpProcess"/>
    <dgm:cxn modelId="{42C918C6-35C2-4E58-BAE9-F0BB1C10867D}" type="presParOf" srcId="{34B2BED8-9D9E-4B33-A8A7-2CC4A0ED4095}" destId="{45F51B91-CDE2-4150-ABC9-E07326939C02}" srcOrd="0" destOrd="0" presId="urn:microsoft.com/office/officeart/2009/3/layout/StepUpProcess"/>
    <dgm:cxn modelId="{C351E5D4-D9D6-431A-83F1-287E1D3F23EB}" type="presParOf" srcId="{34B2BED8-9D9E-4B33-A8A7-2CC4A0ED4095}" destId="{C1303DAA-A72B-4927-BF7B-07847C41FFD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0B02A-591F-4475-8B46-CA257B56BD42}">
      <dsp:nvSpPr>
        <dsp:cNvPr id="0" name=""/>
        <dsp:cNvSpPr/>
      </dsp:nvSpPr>
      <dsp:spPr>
        <a:xfrm rot="5400000">
          <a:off x="300578" y="214413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D0D292-7A19-4BB9-92FE-398428920B5A}">
      <dsp:nvSpPr>
        <dsp:cNvPr id="0" name=""/>
        <dsp:cNvSpPr/>
      </dsp:nvSpPr>
      <dsp:spPr>
        <a:xfrm>
          <a:off x="150140" y="259220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Formulas</a:t>
          </a:r>
        </a:p>
      </dsp:txBody>
      <dsp:txXfrm>
        <a:off x="150140" y="2592205"/>
        <a:ext cx="1353873" cy="1186749"/>
      </dsp:txXfrm>
    </dsp:sp>
    <dsp:sp modelId="{6E1B76BE-C8A3-4EFE-B029-79471988039A}">
      <dsp:nvSpPr>
        <dsp:cNvPr id="0" name=""/>
        <dsp:cNvSpPr/>
      </dsp:nvSpPr>
      <dsp:spPr>
        <a:xfrm>
          <a:off x="1248566" y="2033735"/>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A2965E-BA52-4DAE-B25D-0B8DF9759693}">
      <dsp:nvSpPr>
        <dsp:cNvPr id="0" name=""/>
        <dsp:cNvSpPr/>
      </dsp:nvSpPr>
      <dsp:spPr>
        <a:xfrm rot="5400000">
          <a:off x="1957983" y="1734012"/>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9103A-A049-459F-BE27-3F7CDAB3116F}">
      <dsp:nvSpPr>
        <dsp:cNvPr id="0" name=""/>
        <dsp:cNvSpPr/>
      </dsp:nvSpPr>
      <dsp:spPr>
        <a:xfrm>
          <a:off x="1807546" y="2182078"/>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PivotTables</a:t>
          </a:r>
        </a:p>
      </dsp:txBody>
      <dsp:txXfrm>
        <a:off x="1807546" y="2182078"/>
        <a:ext cx="1353873" cy="1186749"/>
      </dsp:txXfrm>
    </dsp:sp>
    <dsp:sp modelId="{3C5452DC-DF54-41F6-A2E7-B2C3D5FFDF04}">
      <dsp:nvSpPr>
        <dsp:cNvPr id="0" name=""/>
        <dsp:cNvSpPr/>
      </dsp:nvSpPr>
      <dsp:spPr>
        <a:xfrm>
          <a:off x="2905971" y="1623608"/>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EB81E9-684C-485A-8117-9D259B875780}">
      <dsp:nvSpPr>
        <dsp:cNvPr id="0" name=""/>
        <dsp:cNvSpPr/>
      </dsp:nvSpPr>
      <dsp:spPr>
        <a:xfrm rot="5400000">
          <a:off x="3615389" y="1323886"/>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89AC9C-80C2-4DAF-A9CF-4E79F9DAA1AC}">
      <dsp:nvSpPr>
        <dsp:cNvPr id="0" name=""/>
        <dsp:cNvSpPr/>
      </dsp:nvSpPr>
      <dsp:spPr>
        <a:xfrm>
          <a:off x="3464951" y="1771952"/>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Power Query</a:t>
          </a:r>
        </a:p>
      </dsp:txBody>
      <dsp:txXfrm>
        <a:off x="3464951" y="1771952"/>
        <a:ext cx="1353873" cy="1186749"/>
      </dsp:txXfrm>
    </dsp:sp>
    <dsp:sp modelId="{1D50067A-87B8-435B-B026-B5457AF02675}">
      <dsp:nvSpPr>
        <dsp:cNvPr id="0" name=""/>
        <dsp:cNvSpPr/>
      </dsp:nvSpPr>
      <dsp:spPr>
        <a:xfrm>
          <a:off x="4563376" y="1213481"/>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F51B91-CDE2-4150-ABC9-E07326939C02}">
      <dsp:nvSpPr>
        <dsp:cNvPr id="0" name=""/>
        <dsp:cNvSpPr/>
      </dsp:nvSpPr>
      <dsp:spPr>
        <a:xfrm rot="5400000">
          <a:off x="5272794" y="91375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303DAA-A72B-4927-BF7B-07847C41FFDF}">
      <dsp:nvSpPr>
        <dsp:cNvPr id="0" name=""/>
        <dsp:cNvSpPr/>
      </dsp:nvSpPr>
      <dsp:spPr>
        <a:xfrm>
          <a:off x="5122356" y="136182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Copilot</a:t>
          </a:r>
          <a:endParaRPr lang="en-US" sz="1800" kern="1200" dirty="0"/>
        </a:p>
      </dsp:txBody>
      <dsp:txXfrm>
        <a:off x="5122356" y="1361825"/>
        <a:ext cx="1353873" cy="118674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6814FF76-D1FF-54C8-140D-4D4FBA235973}"/>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1C50A2A4-86CF-0875-3941-8CED12CC0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A9CAABA2-47E2-03FF-D47D-B3C4C66B62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77811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DF7370-300C-47B8-1C2D-B35A0E00BCFD}"/>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CD20E182-E23A-FEC5-FB58-4EBA2D6CCE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0D562B33-7089-82F8-B4D0-9980B993F1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146329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8C3C6BE-439D-D2EE-A1B1-9596610E82F2}"/>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20C9B345-CCBE-1F95-CCA2-ADA8D7E8C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994985FF-FC14-96F3-0EB2-9CA88FE4881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23815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6ADBC2-6034-7801-125D-E1DBA8595AA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BEDE10F6-455A-9772-63B1-21B384071A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A0CB540-8AFB-D4B6-33A3-9AB7F04DA3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05700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51FB17E0-3A35-25FD-680E-14EA39F87B8C}"/>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84380E29-1B2D-26CB-6215-7A21AC6357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5B2F77A6-DE3E-2007-D964-02D045800C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1817819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02C97028-CDF5-8EE5-21C5-570CCCFF5110}"/>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A92FEC64-9FDD-935E-E538-B559213155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E9FA9469-2176-4D71-6094-0CDBF289CE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081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C32A88F-13FE-DF8B-6CDF-146638C4A248}"/>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49C1F3BC-F18C-8752-9972-CB4AD5E63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E476DE8-A546-972F-595A-B23BD154E1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905298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22CB83C4-7196-8CBC-B732-CB61DF583D29}"/>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5D7F65C4-8C3F-BAA0-48F3-FF579F89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135FB517-81B8-DE9E-C9DE-6D66FF46A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825406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A2644D6-90A3-8F7E-8DA5-6505ECF03EC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C82E69D5-18A0-C8CF-DDAF-1DCEDE3A2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1892E3B-FEAD-D82C-CE82-5FCD90F70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15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DCE68324-184F-1C9C-66A4-FEC24682FBF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2C3FC421-00E8-8379-28AA-E7BF6FBFA4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1B520BDC-115C-8262-6161-A57A76BB1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096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6EA23611-C904-B652-7C00-C8F3F301F6EE}"/>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76EC35C6-C4BE-FE52-1183-C80CEDE0A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A56ED600-E502-5784-147B-CC83607F34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1028865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0B6AFF7E-F7A4-85D6-66AB-B9EE06B5ABF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EF933CFD-97A5-FB58-4B02-6DBE70F9A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4090217C-950D-E271-B366-0F2D4D3D4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99226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3197A07-7361-7CCC-117E-3515B892F26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29C0DAA1-CA0D-5953-AC72-CFFB2E6FD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621DF31-4AB6-FF76-8469-62E97735D6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0426EB75-D648-7ED0-A4AA-BD54A47A6A36}"/>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0D1905BD-2C8E-7B89-762F-FA32B690D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6AD4CCB5-9BA5-0E66-1F6A-8EE4234B79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b="0" dirty="0"/>
          </a:p>
        </p:txBody>
      </p:sp>
    </p:spTree>
    <p:extLst>
      <p:ext uri="{BB962C8B-B14F-4D97-AF65-F5344CB8AC3E}">
        <p14:creationId xmlns:p14="http://schemas.microsoft.com/office/powerpoint/2010/main" val="17515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32FA1624-C487-A16A-DF72-E933167F1BC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35B66321-F9E2-20CD-C0B1-442988891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73F099FE-6321-176B-511C-F8507936B4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578798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322F731F-B9F2-DE78-A5BB-CDDA03AE6E97}"/>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A0E3191A-6D04-C8DB-0E60-89760A1DF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3DE24C7B-098F-D5CE-E9DE-4FF85C9F5F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095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88C7BB67-2B17-3668-B71E-21CEEBBC938B}"/>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9EE1D02B-42C2-4760-4DA8-BD4F0397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3A9D0E8-A7DA-2B89-2D28-BA98CA461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1991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1FC48F06-F142-8699-D08F-2E7D65E4E567}"/>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768A78D2-B04D-FEF8-4D9D-CF2FC934D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B37EA36-6933-DEDD-0CE9-CCCD669B376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8023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539A46FD-57A3-0C5D-70FD-A83CDE86E9DE}"/>
            </a:ext>
          </a:extLst>
        </p:cNvPr>
        <p:cNvGrpSpPr/>
        <p:nvPr/>
      </p:nvGrpSpPr>
      <p:grpSpPr>
        <a:xfrm>
          <a:off x="0" y="0"/>
          <a:ext cx="0" cy="0"/>
          <a:chOff x="0" y="0"/>
          <a:chExt cx="0" cy="0"/>
        </a:xfrm>
      </p:grpSpPr>
      <p:sp>
        <p:nvSpPr>
          <p:cNvPr id="526" name="Google Shape;526;p3:notes">
            <a:extLst>
              <a:ext uri="{FF2B5EF4-FFF2-40B4-BE49-F238E27FC236}">
                <a16:creationId xmlns:a16="http://schemas.microsoft.com/office/drawing/2014/main" id="{170D064C-0807-8B89-FC96-9407E9184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a:extLst>
              <a:ext uri="{FF2B5EF4-FFF2-40B4-BE49-F238E27FC236}">
                <a16:creationId xmlns:a16="http://schemas.microsoft.com/office/drawing/2014/main" id="{3D35CB5A-83D0-82F6-1663-37BCEB8FB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97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8E32468A-F26F-FDBF-E4FD-AE07431B4A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36881EAF-0636-F05A-58E6-D2E0896D4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81BCEA6C-7922-F74F-7224-5CF3121E1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6742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0583DFF2-18DB-8874-E961-AECD27F429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651A4254-9677-73A3-6FF0-47FC7A111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F87ED559-F05E-CA13-5860-17DACBE1C7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157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82821718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560916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9040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325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a3893e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DBA3708-964A-83CD-83A1-15CEDC3AC3A7}"/>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92F28D34-E483-2854-B86B-9F9660E91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D6E0FED0-5CEF-3CC3-2F38-2CD9DAC66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2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9DA56C14-B4C0-9F22-C42B-00FA57399CD1}"/>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395F1F58-A005-AA3F-4828-BEA7F0DC56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15D05BE6-5A1C-71F5-73F8-42140F18D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26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A3792B9F-0850-E3D7-171D-0CF451B1BDB3}"/>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9357D064-65BC-C096-2F41-D91016104B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D41264D6-2EBD-6932-9522-C2EA791EF9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273455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18775F4-C90B-7328-BEF5-4B31599E3B90}"/>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50509318-2FA9-AFE2-5184-589C1085C6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5CA3F73-808E-DCC9-C455-67796B35AC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3096004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Blue Option 2a">
  <p:cSld name="TITLE_2_1">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7" y="0"/>
            <a:ext cx="9144003" cy="5143490"/>
          </a:xfrm>
          <a:prstGeom prst="rect">
            <a:avLst/>
          </a:prstGeom>
          <a:noFill/>
          <a:ln>
            <a:noFill/>
          </a:ln>
        </p:spPr>
      </p:pic>
      <p:pic>
        <p:nvPicPr>
          <p:cNvPr id="57" name="Google Shape;57;p11"/>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8" name="Google Shape;58;p11"/>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9" name="Google Shape;59;p11"/>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Blue Option 2b">
  <p:cSld name="TITLE_2_1_1">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2" name="Google Shape;62;p1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3" name="Google Shape;63;p1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4" name="Google Shape;64;p12"/>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Blue Option 2c">
  <p:cSld name="TITLE_2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7" name="Google Shape;67;p1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8" name="Google Shape;68;p13"/>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9" name="Google Shape;69;p13"/>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Red Option 3a">
  <p:cSld name="TITLE_1">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2" name="Google Shape;72;p14"/>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3" name="Google Shape;73;p1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4" name="Google Shape;74;p1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Red Option 3b">
  <p:cSld name="TITLE_1_2">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77" name="Google Shape;77;p15"/>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8" name="Google Shape;78;p15"/>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9" name="Google Shape;79;p1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Red Option 3c">
  <p:cSld name="TITLE_1_2_1">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82" name="Google Shape;82;p16"/>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83" name="Google Shape;83;p16"/>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84" name="Google Shape;84;p16"/>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Blue Option 3a">
  <p:cSld name="TITLE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87" name="Google Shape;87;p17"/>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88" name="Google Shape;88;p17"/>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89" name="Google Shape;89;p17"/>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Blue Option 3b">
  <p:cSld name="TITLE_1_1_2">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2" name="Google Shape;92;p18"/>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3" name="Google Shape;93;p18"/>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4" name="Google Shape;94;p18"/>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Blue Option 3c">
  <p:cSld name="TITLE_1_1_2_1">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7" name="Google Shape;97;p19"/>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8" name="Google Shape;98;p19"/>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9" name="Google Shape;99;p19"/>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_Red Option 4a">
  <p:cSld name="TITLE_1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7" y="0"/>
            <a:ext cx="9144003" cy="5143490"/>
          </a:xfrm>
          <a:prstGeom prst="rect">
            <a:avLst/>
          </a:prstGeom>
          <a:noFill/>
          <a:ln>
            <a:noFill/>
          </a:ln>
        </p:spPr>
      </p:pic>
      <p:sp>
        <p:nvSpPr>
          <p:cNvPr id="102" name="Google Shape;102;p20"/>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3" name="Google Shape;103;p20"/>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Red Option 1b">
  <p:cSld name="TITLE_4">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6520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_Red Option 4b">
  <p:cSld name="TITLE_1_1_1_3">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06" name="Google Shape;106;p21"/>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7" name="Google Shape;107;p21"/>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_Red Option 4c">
  <p:cSld name="TITLE_1_1_1_3_1">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0" name="Google Shape;110;p22"/>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1" name="Google Shape;111;p22"/>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Blue Option 4a">
  <p:cSld name="TITLE_1_1_1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7" y="0"/>
            <a:ext cx="9144003" cy="5143490"/>
          </a:xfrm>
          <a:prstGeom prst="rect">
            <a:avLst/>
          </a:prstGeom>
          <a:noFill/>
          <a:ln>
            <a:noFill/>
          </a:ln>
        </p:spPr>
      </p:pic>
      <p:sp>
        <p:nvSpPr>
          <p:cNvPr id="114" name="Google Shape;114;p23"/>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5" name="Google Shape;115;p23"/>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_Blue Option 4b">
  <p:cSld name="TITLE_1_1_1_2_1">
    <p:spTree>
      <p:nvGrpSpPr>
        <p:cNvPr id="1"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8" name="Google Shape;118;p2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9" name="Google Shape;119;p24"/>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Blue Option 4c">
  <p:cSld name="TITLE_1_1_1_2_1_1">
    <p:spTree>
      <p:nvGrpSpPr>
        <p:cNvPr id="1"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22" name="Google Shape;122;p2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23" name="Google Shape;123;p2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26" name="Google Shape;126;p2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7" name="Google Shape;127;p2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28" name="Google Shape;128;p26"/>
          <p:cNvSpPr txBox="1">
            <a:spLocks noGrp="1"/>
          </p:cNvSpPr>
          <p:nvPr>
            <p:ph type="body" idx="1"/>
          </p:nvPr>
        </p:nvSpPr>
        <p:spPr>
          <a:xfrm>
            <a:off x="506875" y="1497975"/>
            <a:ext cx="82326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29" name="Google Shape;129;p26"/>
          <p:cNvGrpSpPr/>
          <p:nvPr/>
        </p:nvGrpSpPr>
        <p:grpSpPr>
          <a:xfrm>
            <a:off x="8714232" y="146304"/>
            <a:ext cx="287505" cy="232934"/>
            <a:chOff x="6226614" y="2104494"/>
            <a:chExt cx="2314851" cy="1875478"/>
          </a:xfrm>
        </p:grpSpPr>
        <p:sp>
          <p:nvSpPr>
            <p:cNvPr id="130" name="Google Shape;130;p2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32" name="Google Shape;132;p2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506875"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5" name="Google Shape;135;p2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37" name="Google Shape;137;p2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38" name="Google Shape;138;p27"/>
          <p:cNvSpPr txBox="1">
            <a:spLocks noGrp="1"/>
          </p:cNvSpPr>
          <p:nvPr>
            <p:ph type="body" idx="3"/>
          </p:nvPr>
        </p:nvSpPr>
        <p:spPr>
          <a:xfrm>
            <a:off x="3246000"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9" name="Google Shape;139;p27"/>
          <p:cNvSpPr txBox="1">
            <a:spLocks noGrp="1"/>
          </p:cNvSpPr>
          <p:nvPr>
            <p:ph type="body" idx="4"/>
          </p:nvPr>
        </p:nvSpPr>
        <p:spPr>
          <a:xfrm>
            <a:off x="5985125" y="15204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40" name="Google Shape;140;p27"/>
          <p:cNvGrpSpPr/>
          <p:nvPr/>
        </p:nvGrpSpPr>
        <p:grpSpPr>
          <a:xfrm>
            <a:off x="8714232" y="146304"/>
            <a:ext cx="287505" cy="232934"/>
            <a:chOff x="6226614" y="2104494"/>
            <a:chExt cx="2314851" cy="1875478"/>
          </a:xfrm>
        </p:grpSpPr>
        <p:sp>
          <p:nvSpPr>
            <p:cNvPr id="141" name="Google Shape;141;p2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43" name="Google Shape;143;p2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1">
          <p15:clr>
            <a:srgbClr val="FA7B17"/>
          </p15:clr>
        </p15:guide>
        <p15:guide id="2" orient="horz" pos="97">
          <p15:clr>
            <a:srgbClr val="FA7B17"/>
          </p15:clr>
        </p15:guide>
        <p15:guide id="3" pos="56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144"/>
        <p:cNvGrpSpPr/>
        <p:nvPr/>
      </p:nvGrpSpPr>
      <p:grpSpPr>
        <a:xfrm>
          <a:off x="0" y="0"/>
          <a:ext cx="0" cy="0"/>
          <a:chOff x="0" y="0"/>
          <a:chExt cx="0" cy="0"/>
        </a:xfrm>
      </p:grpSpPr>
      <p:pic>
        <p:nvPicPr>
          <p:cNvPr id="145" name="Google Shape;145;p28"/>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146" name="Google Shape;146;p28"/>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147" name="Google Shape;147;p2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49" name="Google Shape;149;p2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50" name="Google Shape;150;p2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51" name="Google Shape;151;p28"/>
          <p:cNvGrpSpPr/>
          <p:nvPr/>
        </p:nvGrpSpPr>
        <p:grpSpPr>
          <a:xfrm>
            <a:off x="8714232" y="146304"/>
            <a:ext cx="287505" cy="232934"/>
            <a:chOff x="6226614" y="2104494"/>
            <a:chExt cx="2314851" cy="1875478"/>
          </a:xfrm>
        </p:grpSpPr>
        <p:sp>
          <p:nvSpPr>
            <p:cNvPr id="152" name="Google Shape;152;p2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54" name="Google Shape;154;p2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Option 1">
  <p:cSld name="CUSTOM_1_1_1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157" name="Google Shape;157;p2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59" name="Google Shape;159;p2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60" name="Google Shape;160;p2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61" name="Google Shape;161;p29"/>
          <p:cNvGrpSpPr/>
          <p:nvPr/>
        </p:nvGrpSpPr>
        <p:grpSpPr>
          <a:xfrm>
            <a:off x="8714232" y="146304"/>
            <a:ext cx="287505" cy="232934"/>
            <a:chOff x="6226614" y="2104494"/>
            <a:chExt cx="2314851" cy="1875478"/>
          </a:xfrm>
        </p:grpSpPr>
        <p:sp>
          <p:nvSpPr>
            <p:cNvPr id="162" name="Google Shape;162;p2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64" name="Google Shape;164;p2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Option 2">
  <p:cSld name="CUSTOM_1_1_1_1_3">
    <p:spTree>
      <p:nvGrpSpPr>
        <p:cNvPr id="1" name="Shape 165"/>
        <p:cNvGrpSpPr/>
        <p:nvPr/>
      </p:nvGrpSpPr>
      <p:grpSpPr>
        <a:xfrm>
          <a:off x="0" y="0"/>
          <a:ext cx="0" cy="0"/>
          <a:chOff x="0" y="0"/>
          <a:chExt cx="0" cy="0"/>
        </a:xfrm>
      </p:grpSpPr>
      <p:pic>
        <p:nvPicPr>
          <p:cNvPr id="166" name="Google Shape;166;p30"/>
          <p:cNvPicPr preferRelativeResize="0"/>
          <p:nvPr/>
        </p:nvPicPr>
        <p:blipFill rotWithShape="1">
          <a:blip r:embed="rId2">
            <a:alphaModFix/>
          </a:blip>
          <a:srcRect l="18506" t="5764" r="16444" b="16547"/>
          <a:stretch/>
        </p:blipFill>
        <p:spPr>
          <a:xfrm>
            <a:off x="5829300" y="2505075"/>
            <a:ext cx="3314749" cy="2638426"/>
          </a:xfrm>
          <a:prstGeom prst="rect">
            <a:avLst/>
          </a:prstGeom>
          <a:noFill/>
          <a:ln>
            <a:noFill/>
          </a:ln>
        </p:spPr>
      </p:pic>
      <p:sp>
        <p:nvSpPr>
          <p:cNvPr id="167" name="Google Shape;167;p3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69" name="Google Shape;169;p3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70" name="Google Shape;170;p3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71" name="Google Shape;171;p30"/>
          <p:cNvGrpSpPr/>
          <p:nvPr/>
        </p:nvGrpSpPr>
        <p:grpSpPr>
          <a:xfrm>
            <a:off x="8714232" y="146304"/>
            <a:ext cx="287505" cy="232934"/>
            <a:chOff x="6226614" y="2104494"/>
            <a:chExt cx="2314851" cy="1875478"/>
          </a:xfrm>
        </p:grpSpPr>
        <p:sp>
          <p:nvSpPr>
            <p:cNvPr id="172" name="Google Shape;172;p3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74" name="Google Shape;174;p3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1c">
  <p:cSld name="TITLE_4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9" name="Google Shape;19;p4"/>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0" name="Google Shape;20;p4"/>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1" name="Google Shape;21;p4"/>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ption 3">
  <p:cSld name="CUSTOM_1_1_1_1_3_1">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2">
            <a:alphaModFix/>
          </a:blip>
          <a:srcRect l="4735" r="24377" b="1816"/>
          <a:stretch/>
        </p:blipFill>
        <p:spPr>
          <a:xfrm flipH="1">
            <a:off x="5848352" y="2575950"/>
            <a:ext cx="3295698" cy="2567549"/>
          </a:xfrm>
          <a:prstGeom prst="rect">
            <a:avLst/>
          </a:prstGeom>
          <a:noFill/>
          <a:ln>
            <a:noFill/>
          </a:ln>
        </p:spPr>
      </p:pic>
      <p:sp>
        <p:nvSpPr>
          <p:cNvPr id="177" name="Google Shape;177;p3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3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80" name="Google Shape;180;p3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81" name="Google Shape;181;p31"/>
          <p:cNvGrpSpPr/>
          <p:nvPr/>
        </p:nvGrpSpPr>
        <p:grpSpPr>
          <a:xfrm>
            <a:off x="8714232" y="146304"/>
            <a:ext cx="287505" cy="232934"/>
            <a:chOff x="6226614" y="2104494"/>
            <a:chExt cx="2314851" cy="1875478"/>
          </a:xfrm>
        </p:grpSpPr>
        <p:sp>
          <p:nvSpPr>
            <p:cNvPr id="182" name="Google Shape;182;p3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84" name="Google Shape;184;p3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ption 4">
  <p:cSld name="CUSTOM_1_1_1_1_2">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187" name="Google Shape;187;p3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89" name="Google Shape;189;p3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90" name="Google Shape;190;p3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191" name="Google Shape;191;p32"/>
          <p:cNvGrpSpPr/>
          <p:nvPr/>
        </p:nvGrpSpPr>
        <p:grpSpPr>
          <a:xfrm>
            <a:off x="8714232" y="146304"/>
            <a:ext cx="287505" cy="232934"/>
            <a:chOff x="6226614" y="2104494"/>
            <a:chExt cx="2314851" cy="1875478"/>
          </a:xfrm>
        </p:grpSpPr>
        <p:sp>
          <p:nvSpPr>
            <p:cNvPr id="192" name="Google Shape;192;p3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94" name="Google Shape;194;p3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ption 5">
  <p:cSld name="CUSTOM_1_1_1_1_2_2">
    <p:spTree>
      <p:nvGrpSpPr>
        <p:cNvPr id="1"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l="12789" r="14462" b="12257"/>
          <a:stretch/>
        </p:blipFill>
        <p:spPr>
          <a:xfrm flipH="1">
            <a:off x="5838824" y="2486475"/>
            <a:ext cx="3305226" cy="2657024"/>
          </a:xfrm>
          <a:prstGeom prst="rect">
            <a:avLst/>
          </a:prstGeom>
          <a:noFill/>
          <a:ln>
            <a:noFill/>
          </a:ln>
        </p:spPr>
      </p:pic>
      <p:sp>
        <p:nvSpPr>
          <p:cNvPr id="197" name="Google Shape;197;p3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99" name="Google Shape;199;p3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00" name="Google Shape;200;p3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01" name="Google Shape;201;p33"/>
          <p:cNvGrpSpPr/>
          <p:nvPr/>
        </p:nvGrpSpPr>
        <p:grpSpPr>
          <a:xfrm>
            <a:off x="8714232" y="146304"/>
            <a:ext cx="287505" cy="232934"/>
            <a:chOff x="6226614" y="2104494"/>
            <a:chExt cx="2314851" cy="1875478"/>
          </a:xfrm>
        </p:grpSpPr>
        <p:sp>
          <p:nvSpPr>
            <p:cNvPr id="202" name="Google Shape;202;p3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4" name="Google Shape;204;p3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Option 6">
  <p:cSld name="CUSTOM_1_1_1_1_2_2_1">
    <p:spTree>
      <p:nvGrpSpPr>
        <p:cNvPr id="1" name="Shape 205"/>
        <p:cNvGrpSpPr/>
        <p:nvPr/>
      </p:nvGrpSpPr>
      <p:grpSpPr>
        <a:xfrm>
          <a:off x="0" y="0"/>
          <a:ext cx="0" cy="0"/>
          <a:chOff x="0" y="0"/>
          <a:chExt cx="0" cy="0"/>
        </a:xfrm>
      </p:grpSpPr>
      <p:pic>
        <p:nvPicPr>
          <p:cNvPr id="206" name="Google Shape;206;p34"/>
          <p:cNvPicPr preferRelativeResize="0"/>
          <p:nvPr/>
        </p:nvPicPr>
        <p:blipFill rotWithShape="1">
          <a:blip r:embed="rId2">
            <a:alphaModFix/>
          </a:blip>
          <a:srcRect r="22051" b="8349"/>
          <a:stretch/>
        </p:blipFill>
        <p:spPr>
          <a:xfrm>
            <a:off x="5540975" y="2319950"/>
            <a:ext cx="3603077" cy="2823550"/>
          </a:xfrm>
          <a:prstGeom prst="rect">
            <a:avLst/>
          </a:prstGeom>
          <a:noFill/>
          <a:ln>
            <a:noFill/>
          </a:ln>
        </p:spPr>
      </p:pic>
      <p:sp>
        <p:nvSpPr>
          <p:cNvPr id="207" name="Google Shape;207;p3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09" name="Google Shape;209;p3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10" name="Google Shape;210;p3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11" name="Google Shape;211;p34"/>
          <p:cNvGrpSpPr/>
          <p:nvPr/>
        </p:nvGrpSpPr>
        <p:grpSpPr>
          <a:xfrm>
            <a:off x="8714232" y="146304"/>
            <a:ext cx="287505" cy="232934"/>
            <a:chOff x="6226614" y="2104494"/>
            <a:chExt cx="2314851" cy="1875478"/>
          </a:xfrm>
        </p:grpSpPr>
        <p:sp>
          <p:nvSpPr>
            <p:cNvPr id="212" name="Google Shape;212;p3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14" name="Google Shape;214;p3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ption 7">
  <p:cSld name="CUSTOM_1_1_1_1_2_1">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217" name="Google Shape;217;p3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19" name="Google Shape;219;p3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20" name="Google Shape;220;p3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21" name="Google Shape;221;p35"/>
          <p:cNvGrpSpPr/>
          <p:nvPr/>
        </p:nvGrpSpPr>
        <p:grpSpPr>
          <a:xfrm>
            <a:off x="8714232" y="146304"/>
            <a:ext cx="287505" cy="232934"/>
            <a:chOff x="6226614" y="2104494"/>
            <a:chExt cx="2314851" cy="1875478"/>
          </a:xfrm>
        </p:grpSpPr>
        <p:sp>
          <p:nvSpPr>
            <p:cNvPr id="222" name="Google Shape;222;p3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24" name="Google Shape;224;p3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ption 8">
  <p:cSld name="CUSTOM_1_1_1_1_2_1_2">
    <p:spTree>
      <p:nvGrpSpPr>
        <p:cNvPr id="1" name="Shape 225"/>
        <p:cNvGrpSpPr/>
        <p:nvPr/>
      </p:nvGrpSpPr>
      <p:grpSpPr>
        <a:xfrm>
          <a:off x="0" y="0"/>
          <a:ext cx="0" cy="0"/>
          <a:chOff x="0" y="0"/>
          <a:chExt cx="0" cy="0"/>
        </a:xfrm>
      </p:grpSpPr>
      <p:pic>
        <p:nvPicPr>
          <p:cNvPr id="226" name="Google Shape;226;p36"/>
          <p:cNvPicPr preferRelativeResize="0"/>
          <p:nvPr/>
        </p:nvPicPr>
        <p:blipFill rotWithShape="1">
          <a:blip r:embed="rId2">
            <a:alphaModFix/>
          </a:blip>
          <a:srcRect l="2191" r="13838" b="1826"/>
          <a:stretch/>
        </p:blipFill>
        <p:spPr>
          <a:xfrm>
            <a:off x="5857875" y="2578950"/>
            <a:ext cx="3286175" cy="2564550"/>
          </a:xfrm>
          <a:prstGeom prst="rect">
            <a:avLst/>
          </a:prstGeom>
          <a:noFill/>
          <a:ln>
            <a:noFill/>
          </a:ln>
        </p:spPr>
      </p:pic>
      <p:sp>
        <p:nvSpPr>
          <p:cNvPr id="227" name="Google Shape;227;p3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29" name="Google Shape;229;p3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30" name="Google Shape;230;p3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31" name="Google Shape;231;p36"/>
          <p:cNvGrpSpPr/>
          <p:nvPr/>
        </p:nvGrpSpPr>
        <p:grpSpPr>
          <a:xfrm>
            <a:off x="8714232" y="146304"/>
            <a:ext cx="287505" cy="232934"/>
            <a:chOff x="6226614" y="2104494"/>
            <a:chExt cx="2314851" cy="1875478"/>
          </a:xfrm>
        </p:grpSpPr>
        <p:sp>
          <p:nvSpPr>
            <p:cNvPr id="232" name="Google Shape;232;p3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34" name="Google Shape;234;p3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Option 9">
  <p:cSld name="CUSTOM_1_1_1_1_2_1_2_1">
    <p:spTree>
      <p:nvGrpSpPr>
        <p:cNvPr id="1"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l="5566" r="13046" b="4278"/>
          <a:stretch/>
        </p:blipFill>
        <p:spPr>
          <a:xfrm>
            <a:off x="5848350" y="2559825"/>
            <a:ext cx="3295652" cy="2583675"/>
          </a:xfrm>
          <a:prstGeom prst="rect">
            <a:avLst/>
          </a:prstGeom>
          <a:noFill/>
          <a:ln>
            <a:noFill/>
          </a:ln>
        </p:spPr>
      </p:pic>
      <p:sp>
        <p:nvSpPr>
          <p:cNvPr id="237" name="Google Shape;237;p3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39" name="Google Shape;239;p3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40" name="Google Shape;240;p3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41" name="Google Shape;241;p37"/>
          <p:cNvGrpSpPr/>
          <p:nvPr/>
        </p:nvGrpSpPr>
        <p:grpSpPr>
          <a:xfrm>
            <a:off x="8714232" y="146304"/>
            <a:ext cx="287505" cy="232934"/>
            <a:chOff x="6226614" y="2104494"/>
            <a:chExt cx="2314851" cy="1875478"/>
          </a:xfrm>
        </p:grpSpPr>
        <p:sp>
          <p:nvSpPr>
            <p:cNvPr id="242" name="Google Shape;242;p3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44" name="Google Shape;244;p3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ption 10">
  <p:cSld name="CUSTOM_1_1_1_1_2_1_1">
    <p:spTree>
      <p:nvGrpSpPr>
        <p:cNvPr id="1"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247" name="Google Shape;247;p3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49" name="Google Shape;249;p3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50" name="Google Shape;250;p3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51" name="Google Shape;251;p38"/>
          <p:cNvGrpSpPr/>
          <p:nvPr/>
        </p:nvGrpSpPr>
        <p:grpSpPr>
          <a:xfrm>
            <a:off x="8714232" y="146304"/>
            <a:ext cx="287505" cy="232934"/>
            <a:chOff x="6226614" y="2104494"/>
            <a:chExt cx="2314851" cy="1875478"/>
          </a:xfrm>
        </p:grpSpPr>
        <p:sp>
          <p:nvSpPr>
            <p:cNvPr id="252" name="Google Shape;252;p3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4" name="Google Shape;254;p3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ption 11">
  <p:cSld name="CUSTOM_1_1_1_1_2_1_1_2">
    <p:spTree>
      <p:nvGrpSpPr>
        <p:cNvPr id="1"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r="16366" b="1739"/>
          <a:stretch/>
        </p:blipFill>
        <p:spPr>
          <a:xfrm>
            <a:off x="5713775" y="2455275"/>
            <a:ext cx="3430277" cy="2688227"/>
          </a:xfrm>
          <a:prstGeom prst="rect">
            <a:avLst/>
          </a:prstGeom>
          <a:noFill/>
          <a:ln>
            <a:noFill/>
          </a:ln>
        </p:spPr>
      </p:pic>
      <p:sp>
        <p:nvSpPr>
          <p:cNvPr id="257" name="Google Shape;257;p3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59" name="Google Shape;259;p3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60" name="Google Shape;260;p3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61" name="Google Shape;261;p39"/>
          <p:cNvGrpSpPr/>
          <p:nvPr/>
        </p:nvGrpSpPr>
        <p:grpSpPr>
          <a:xfrm>
            <a:off x="8714232" y="146304"/>
            <a:ext cx="287505" cy="232934"/>
            <a:chOff x="6226614" y="2104494"/>
            <a:chExt cx="2314851" cy="1875478"/>
          </a:xfrm>
        </p:grpSpPr>
        <p:sp>
          <p:nvSpPr>
            <p:cNvPr id="262" name="Google Shape;262;p3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64" name="Google Shape;264;p3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ption 12">
  <p:cSld name="CUSTOM_1_1_1_1_2_1_1_2_1">
    <p:spTree>
      <p:nvGrpSpPr>
        <p:cNvPr id="1"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l="12739" r="5548" b="1777"/>
          <a:stretch/>
        </p:blipFill>
        <p:spPr>
          <a:xfrm>
            <a:off x="5857875" y="2510775"/>
            <a:ext cx="3286175" cy="2632727"/>
          </a:xfrm>
          <a:prstGeom prst="rect">
            <a:avLst/>
          </a:prstGeom>
          <a:noFill/>
          <a:ln>
            <a:noFill/>
          </a:ln>
        </p:spPr>
      </p:pic>
      <p:sp>
        <p:nvSpPr>
          <p:cNvPr id="267" name="Google Shape;267;p4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69" name="Google Shape;269;p4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70" name="Google Shape;270;p4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71" name="Google Shape;271;p40"/>
          <p:cNvGrpSpPr/>
          <p:nvPr/>
        </p:nvGrpSpPr>
        <p:grpSpPr>
          <a:xfrm>
            <a:off x="8714232" y="146304"/>
            <a:ext cx="287505" cy="232934"/>
            <a:chOff x="6226614" y="2104494"/>
            <a:chExt cx="2314851" cy="1875478"/>
          </a:xfrm>
        </p:grpSpPr>
        <p:sp>
          <p:nvSpPr>
            <p:cNvPr id="272" name="Google Shape;272;p4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74" name="Google Shape;274;p4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Red Option 2a">
  <p:cSld name="TITLE_3">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24" name="Google Shape;24;p5"/>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25" name="Google Shape;25;p5"/>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6" name="Google Shape;26;p5"/>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7" name="Google Shape;27;p5"/>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ption 13">
  <p:cSld name="CUSTOM_1_1_1_1_2_1_1_1">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277" name="Google Shape;277;p4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79" name="Google Shape;279;p4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80" name="Google Shape;280;p4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81" name="Google Shape;281;p41"/>
          <p:cNvGrpSpPr/>
          <p:nvPr/>
        </p:nvGrpSpPr>
        <p:grpSpPr>
          <a:xfrm>
            <a:off x="8714232" y="146304"/>
            <a:ext cx="287505" cy="232934"/>
            <a:chOff x="6226614" y="2104494"/>
            <a:chExt cx="2314851" cy="1875478"/>
          </a:xfrm>
        </p:grpSpPr>
        <p:sp>
          <p:nvSpPr>
            <p:cNvPr id="282" name="Google Shape;282;p4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84" name="Google Shape;284;p4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ption 14">
  <p:cSld name="CUSTOM_1_1_1_1_2_1_1_1_2">
    <p:spTree>
      <p:nvGrpSpPr>
        <p:cNvPr id="1" name="Shape 285"/>
        <p:cNvGrpSpPr/>
        <p:nvPr/>
      </p:nvGrpSpPr>
      <p:grpSpPr>
        <a:xfrm>
          <a:off x="0" y="0"/>
          <a:ext cx="0" cy="0"/>
          <a:chOff x="0" y="0"/>
          <a:chExt cx="0" cy="0"/>
        </a:xfrm>
      </p:grpSpPr>
      <p:pic>
        <p:nvPicPr>
          <p:cNvPr id="286" name="Google Shape;286;p42"/>
          <p:cNvPicPr preferRelativeResize="0"/>
          <p:nvPr/>
        </p:nvPicPr>
        <p:blipFill rotWithShape="1">
          <a:blip r:embed="rId2">
            <a:alphaModFix/>
          </a:blip>
          <a:srcRect r="9469" b="1989"/>
          <a:stretch/>
        </p:blipFill>
        <p:spPr>
          <a:xfrm>
            <a:off x="5503325" y="2516450"/>
            <a:ext cx="3640673" cy="2627052"/>
          </a:xfrm>
          <a:prstGeom prst="rect">
            <a:avLst/>
          </a:prstGeom>
          <a:noFill/>
          <a:ln>
            <a:noFill/>
          </a:ln>
        </p:spPr>
      </p:pic>
      <p:sp>
        <p:nvSpPr>
          <p:cNvPr id="287" name="Google Shape;287;p4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89" name="Google Shape;289;p4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0" name="Google Shape;290;p4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91" name="Google Shape;291;p42"/>
          <p:cNvGrpSpPr/>
          <p:nvPr/>
        </p:nvGrpSpPr>
        <p:grpSpPr>
          <a:xfrm>
            <a:off x="8714232" y="146304"/>
            <a:ext cx="287505" cy="232934"/>
            <a:chOff x="6226614" y="2104494"/>
            <a:chExt cx="2314851" cy="1875478"/>
          </a:xfrm>
        </p:grpSpPr>
        <p:sp>
          <p:nvSpPr>
            <p:cNvPr id="292" name="Google Shape;292;p4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94" name="Google Shape;294;p4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ption 15">
  <p:cSld name="CUSTOM_1_1_1_1_2_1_1_1_2_1">
    <p:spTree>
      <p:nvGrpSpPr>
        <p:cNvPr id="1"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l="30362" r="5378" b="22570"/>
          <a:stretch/>
        </p:blipFill>
        <p:spPr>
          <a:xfrm>
            <a:off x="5857875" y="2562450"/>
            <a:ext cx="3286175" cy="2581049"/>
          </a:xfrm>
          <a:prstGeom prst="rect">
            <a:avLst/>
          </a:prstGeom>
          <a:noFill/>
          <a:ln>
            <a:noFill/>
          </a:ln>
        </p:spPr>
      </p:pic>
      <p:sp>
        <p:nvSpPr>
          <p:cNvPr id="297" name="Google Shape;297;p4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99" name="Google Shape;299;p4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00" name="Google Shape;300;p4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01" name="Google Shape;301;p43"/>
          <p:cNvGrpSpPr/>
          <p:nvPr/>
        </p:nvGrpSpPr>
        <p:grpSpPr>
          <a:xfrm>
            <a:off x="8714232" y="146304"/>
            <a:ext cx="287505" cy="232934"/>
            <a:chOff x="6226614" y="2104494"/>
            <a:chExt cx="2314851" cy="1875478"/>
          </a:xfrm>
        </p:grpSpPr>
        <p:sp>
          <p:nvSpPr>
            <p:cNvPr id="302" name="Google Shape;302;p4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04" name="Google Shape;304;p4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ption 16">
  <p:cSld name="CUSTOM_1_1_1_1_2_1_1_1_1">
    <p:spTree>
      <p:nvGrpSpPr>
        <p:cNvPr id="1" name="Shape 305"/>
        <p:cNvGrpSpPr/>
        <p:nvPr/>
      </p:nvGrpSpPr>
      <p:grpSpPr>
        <a:xfrm>
          <a:off x="0" y="0"/>
          <a:ext cx="0" cy="0"/>
          <a:chOff x="0" y="0"/>
          <a:chExt cx="0" cy="0"/>
        </a:xfrm>
      </p:grpSpPr>
      <p:pic>
        <p:nvPicPr>
          <p:cNvPr id="306" name="Google Shape;306;p44"/>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307" name="Google Shape;307;p44"/>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09" name="Google Shape;309;p4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10" name="Google Shape;310;p4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11" name="Google Shape;311;p44"/>
          <p:cNvGrpSpPr/>
          <p:nvPr/>
        </p:nvGrpSpPr>
        <p:grpSpPr>
          <a:xfrm>
            <a:off x="8714232" y="146304"/>
            <a:ext cx="287505" cy="232934"/>
            <a:chOff x="6226614" y="2104494"/>
            <a:chExt cx="2314851" cy="1875478"/>
          </a:xfrm>
        </p:grpSpPr>
        <p:sp>
          <p:nvSpPr>
            <p:cNvPr id="312" name="Google Shape;312;p4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14" name="Google Shape;314;p4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ption 17">
  <p:cSld name="CUSTOM_1_1_1_1_2_1_1_1_1_2">
    <p:spTree>
      <p:nvGrpSpPr>
        <p:cNvPr id="1"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l="11614" r="11622" b="5285"/>
          <a:stretch/>
        </p:blipFill>
        <p:spPr>
          <a:xfrm>
            <a:off x="5857875" y="2336075"/>
            <a:ext cx="3286124" cy="2807424"/>
          </a:xfrm>
          <a:prstGeom prst="rect">
            <a:avLst/>
          </a:prstGeom>
          <a:noFill/>
          <a:ln>
            <a:noFill/>
          </a:ln>
        </p:spPr>
      </p:pic>
      <p:sp>
        <p:nvSpPr>
          <p:cNvPr id="317" name="Google Shape;317;p45"/>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19" name="Google Shape;319;p4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20" name="Google Shape;320;p4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21" name="Google Shape;321;p45"/>
          <p:cNvGrpSpPr/>
          <p:nvPr/>
        </p:nvGrpSpPr>
        <p:grpSpPr>
          <a:xfrm>
            <a:off x="8714232" y="146304"/>
            <a:ext cx="287505" cy="232934"/>
            <a:chOff x="6226614" y="2104494"/>
            <a:chExt cx="2314851" cy="1875478"/>
          </a:xfrm>
        </p:grpSpPr>
        <p:sp>
          <p:nvSpPr>
            <p:cNvPr id="322" name="Google Shape;322;p4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24" name="Google Shape;324;p4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ption 18">
  <p:cSld name="CUSTOM_1_1_1_1_2_1_1_1_1_2_1">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r="22922" b="18407"/>
          <a:stretch/>
        </p:blipFill>
        <p:spPr>
          <a:xfrm>
            <a:off x="5429250" y="2522525"/>
            <a:ext cx="3714749" cy="2620974"/>
          </a:xfrm>
          <a:prstGeom prst="rect">
            <a:avLst/>
          </a:prstGeom>
          <a:noFill/>
          <a:ln>
            <a:noFill/>
          </a:ln>
        </p:spPr>
      </p:pic>
      <p:sp>
        <p:nvSpPr>
          <p:cNvPr id="327" name="Google Shape;327;p46"/>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29" name="Google Shape;329;p4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30" name="Google Shape;330;p4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31" name="Google Shape;331;p46"/>
          <p:cNvGrpSpPr/>
          <p:nvPr/>
        </p:nvGrpSpPr>
        <p:grpSpPr>
          <a:xfrm>
            <a:off x="8714232" y="146304"/>
            <a:ext cx="287505" cy="232934"/>
            <a:chOff x="6226614" y="2104494"/>
            <a:chExt cx="2314851" cy="1875478"/>
          </a:xfrm>
        </p:grpSpPr>
        <p:sp>
          <p:nvSpPr>
            <p:cNvPr id="332" name="Google Shape;332;p4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34" name="Google Shape;334;p4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ption 19">
  <p:cSld name="CUSTOM_1_1_1_1_2_1_1_1_1_1">
    <p:spTree>
      <p:nvGrpSpPr>
        <p:cNvPr id="1" name="Shape 335"/>
        <p:cNvGrpSpPr/>
        <p:nvPr/>
      </p:nvGrpSpPr>
      <p:grpSpPr>
        <a:xfrm>
          <a:off x="0" y="0"/>
          <a:ext cx="0" cy="0"/>
          <a:chOff x="0" y="0"/>
          <a:chExt cx="0" cy="0"/>
        </a:xfrm>
      </p:grpSpPr>
      <p:pic>
        <p:nvPicPr>
          <p:cNvPr id="336" name="Google Shape;336;p47"/>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337" name="Google Shape;337;p4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39" name="Google Shape;339;p4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40" name="Google Shape;340;p4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41" name="Google Shape;341;p47"/>
          <p:cNvGrpSpPr/>
          <p:nvPr/>
        </p:nvGrpSpPr>
        <p:grpSpPr>
          <a:xfrm>
            <a:off x="8714232" y="146304"/>
            <a:ext cx="287505" cy="232934"/>
            <a:chOff x="6226614" y="2104494"/>
            <a:chExt cx="2314851" cy="1875478"/>
          </a:xfrm>
        </p:grpSpPr>
        <p:sp>
          <p:nvSpPr>
            <p:cNvPr id="342" name="Google Shape;342;p4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44" name="Google Shape;344;p4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Option 20">
  <p:cSld name="CUSTOM_1_1_1_1_2_1_1_1_1_1_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l="14884" r="9938" b="10976"/>
          <a:stretch/>
        </p:blipFill>
        <p:spPr>
          <a:xfrm>
            <a:off x="5800725" y="2504800"/>
            <a:ext cx="3343273" cy="2638699"/>
          </a:xfrm>
          <a:prstGeom prst="rect">
            <a:avLst/>
          </a:prstGeom>
          <a:noFill/>
          <a:ln>
            <a:noFill/>
          </a:ln>
        </p:spPr>
      </p:pic>
      <p:sp>
        <p:nvSpPr>
          <p:cNvPr id="347" name="Google Shape;347;p4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49" name="Google Shape;349;p4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50" name="Google Shape;350;p4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51" name="Google Shape;351;p48"/>
          <p:cNvGrpSpPr/>
          <p:nvPr/>
        </p:nvGrpSpPr>
        <p:grpSpPr>
          <a:xfrm>
            <a:off x="8714232" y="146304"/>
            <a:ext cx="287505" cy="232934"/>
            <a:chOff x="6226614" y="2104494"/>
            <a:chExt cx="2314851" cy="1875478"/>
          </a:xfrm>
        </p:grpSpPr>
        <p:sp>
          <p:nvSpPr>
            <p:cNvPr id="352" name="Google Shape;352;p4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54" name="Google Shape;354;p4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ption 21">
  <p:cSld name="CUSTOM_1_1_1_1_2_1_1_1_1_1_1_1">
    <p:spTree>
      <p:nvGrpSpPr>
        <p:cNvPr id="1" name="Shape 355"/>
        <p:cNvGrpSpPr/>
        <p:nvPr/>
      </p:nvGrpSpPr>
      <p:grpSpPr>
        <a:xfrm>
          <a:off x="0" y="0"/>
          <a:ext cx="0" cy="0"/>
          <a:chOff x="0" y="0"/>
          <a:chExt cx="0" cy="0"/>
        </a:xfrm>
      </p:grpSpPr>
      <p:pic>
        <p:nvPicPr>
          <p:cNvPr id="356" name="Google Shape;356;p49"/>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357" name="Google Shape;357;p4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59" name="Google Shape;359;p4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0" name="Google Shape;360;p4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61" name="Google Shape;361;p49"/>
          <p:cNvGrpSpPr/>
          <p:nvPr/>
        </p:nvGrpSpPr>
        <p:grpSpPr>
          <a:xfrm>
            <a:off x="8714232" y="146304"/>
            <a:ext cx="287505" cy="232934"/>
            <a:chOff x="6226614" y="2104494"/>
            <a:chExt cx="2314851" cy="1875478"/>
          </a:xfrm>
        </p:grpSpPr>
        <p:sp>
          <p:nvSpPr>
            <p:cNvPr id="362" name="Google Shape;362;p4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64" name="Google Shape;364;p4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ption 22">
  <p:cSld name="CUSTOM_1_1_1_1_2_1_1_1_1_1_1_1_1">
    <p:spTree>
      <p:nvGrpSpPr>
        <p:cNvPr id="1" name="Shape 365"/>
        <p:cNvGrpSpPr/>
        <p:nvPr/>
      </p:nvGrpSpPr>
      <p:grpSpPr>
        <a:xfrm>
          <a:off x="0" y="0"/>
          <a:ext cx="0" cy="0"/>
          <a:chOff x="0" y="0"/>
          <a:chExt cx="0" cy="0"/>
        </a:xfrm>
      </p:grpSpPr>
      <p:pic>
        <p:nvPicPr>
          <p:cNvPr id="366" name="Google Shape;366;p50"/>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367" name="Google Shape;367;p5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9" name="Google Shape;369;p5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70" name="Google Shape;370;p5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71" name="Google Shape;371;p50"/>
          <p:cNvGrpSpPr/>
          <p:nvPr/>
        </p:nvGrpSpPr>
        <p:grpSpPr>
          <a:xfrm>
            <a:off x="8714232" y="146304"/>
            <a:ext cx="287505" cy="232934"/>
            <a:chOff x="6226614" y="2104494"/>
            <a:chExt cx="2314851" cy="1875478"/>
          </a:xfrm>
        </p:grpSpPr>
        <p:sp>
          <p:nvSpPr>
            <p:cNvPr id="372" name="Google Shape;372;p5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74" name="Google Shape;374;p5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Red Option 2b">
  <p:cSld name="TITLE_3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0" name="Google Shape;30;p6"/>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1" name="Google Shape;31;p6"/>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2" name="Google Shape;32;p6"/>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3" name="Google Shape;33;p6"/>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ption 23">
  <p:cSld name="CUSTOM_1_1_1_1_2_1_1_1_1_1_1_1_1_2">
    <p:spTree>
      <p:nvGrpSpPr>
        <p:cNvPr id="1" name="Shape 375"/>
        <p:cNvGrpSpPr/>
        <p:nvPr/>
      </p:nvGrpSpPr>
      <p:grpSpPr>
        <a:xfrm>
          <a:off x="0" y="0"/>
          <a:ext cx="0" cy="0"/>
          <a:chOff x="0" y="0"/>
          <a:chExt cx="0" cy="0"/>
        </a:xfrm>
      </p:grpSpPr>
      <p:pic>
        <p:nvPicPr>
          <p:cNvPr id="376" name="Google Shape;376;p51"/>
          <p:cNvPicPr preferRelativeResize="0"/>
          <p:nvPr/>
        </p:nvPicPr>
        <p:blipFill rotWithShape="1">
          <a:blip r:embed="rId2">
            <a:alphaModFix/>
          </a:blip>
          <a:srcRect l="26104" r="6979" b="13636"/>
          <a:stretch/>
        </p:blipFill>
        <p:spPr>
          <a:xfrm>
            <a:off x="5857875" y="2472075"/>
            <a:ext cx="3286175" cy="2671426"/>
          </a:xfrm>
          <a:prstGeom prst="rect">
            <a:avLst/>
          </a:prstGeom>
          <a:noFill/>
          <a:ln>
            <a:noFill/>
          </a:ln>
        </p:spPr>
      </p:pic>
      <p:sp>
        <p:nvSpPr>
          <p:cNvPr id="377" name="Google Shape;377;p5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79" name="Google Shape;379;p5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80" name="Google Shape;380;p5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81" name="Google Shape;381;p51"/>
          <p:cNvGrpSpPr/>
          <p:nvPr/>
        </p:nvGrpSpPr>
        <p:grpSpPr>
          <a:xfrm>
            <a:off x="8714232" y="146304"/>
            <a:ext cx="287505" cy="232934"/>
            <a:chOff x="6226614" y="2104494"/>
            <a:chExt cx="2314851" cy="1875478"/>
          </a:xfrm>
        </p:grpSpPr>
        <p:sp>
          <p:nvSpPr>
            <p:cNvPr id="382" name="Google Shape;382;p5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84" name="Google Shape;384;p5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ption 24">
  <p:cSld name="CUSTOM_1_1_1_1_2_1_1_1_1_1_1_1_1_1">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387" name="Google Shape;387;p5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89" name="Google Shape;389;p5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90" name="Google Shape;390;p5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91" name="Google Shape;391;p52"/>
          <p:cNvGrpSpPr/>
          <p:nvPr/>
        </p:nvGrpSpPr>
        <p:grpSpPr>
          <a:xfrm>
            <a:off x="8714232" y="146304"/>
            <a:ext cx="287505" cy="232934"/>
            <a:chOff x="6226614" y="2104494"/>
            <a:chExt cx="2314851" cy="1875478"/>
          </a:xfrm>
        </p:grpSpPr>
        <p:sp>
          <p:nvSpPr>
            <p:cNvPr id="392" name="Google Shape;392;p5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94" name="Google Shape;394;p5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ption 25">
  <p:cSld name="CUSTOM_1_1_1_1_2_1_1_1_1_1_1_1_1_1_1">
    <p:spTree>
      <p:nvGrpSpPr>
        <p:cNvPr id="1" name="Shape 395"/>
        <p:cNvGrpSpPr/>
        <p:nvPr/>
      </p:nvGrpSpPr>
      <p:grpSpPr>
        <a:xfrm>
          <a:off x="0" y="0"/>
          <a:ext cx="0" cy="0"/>
          <a:chOff x="0" y="0"/>
          <a:chExt cx="0" cy="0"/>
        </a:xfrm>
      </p:grpSpPr>
      <p:pic>
        <p:nvPicPr>
          <p:cNvPr id="396" name="Google Shape;396;p53"/>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397" name="Google Shape;397;p5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99" name="Google Shape;399;p5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00" name="Google Shape;400;p5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01" name="Google Shape;401;p53"/>
          <p:cNvGrpSpPr/>
          <p:nvPr/>
        </p:nvGrpSpPr>
        <p:grpSpPr>
          <a:xfrm>
            <a:off x="8714232" y="146304"/>
            <a:ext cx="287505" cy="232934"/>
            <a:chOff x="6226614" y="2104494"/>
            <a:chExt cx="2314851" cy="1875478"/>
          </a:xfrm>
        </p:grpSpPr>
        <p:sp>
          <p:nvSpPr>
            <p:cNvPr id="402" name="Google Shape;402;p5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04" name="Google Shape;404;p5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ption 26">
  <p:cSld name="CUSTOM_1_1_1_1_2_1_1_1_1_1_1_1_1_1_1_1">
    <p:spTree>
      <p:nvGrpSpPr>
        <p:cNvPr id="1" name="Shape 405"/>
        <p:cNvGrpSpPr/>
        <p:nvPr/>
      </p:nvGrpSpPr>
      <p:grpSpPr>
        <a:xfrm>
          <a:off x="0" y="0"/>
          <a:ext cx="0" cy="0"/>
          <a:chOff x="0" y="0"/>
          <a:chExt cx="0" cy="0"/>
        </a:xfrm>
      </p:grpSpPr>
      <p:pic>
        <p:nvPicPr>
          <p:cNvPr id="406" name="Google Shape;406;p54"/>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407" name="Google Shape;407;p5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09" name="Google Shape;409;p5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10" name="Google Shape;410;p5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11" name="Google Shape;411;p54"/>
          <p:cNvGrpSpPr/>
          <p:nvPr/>
        </p:nvGrpSpPr>
        <p:grpSpPr>
          <a:xfrm>
            <a:off x="8714232" y="146304"/>
            <a:ext cx="287505" cy="232934"/>
            <a:chOff x="6226614" y="2104494"/>
            <a:chExt cx="2314851" cy="1875478"/>
          </a:xfrm>
        </p:grpSpPr>
        <p:sp>
          <p:nvSpPr>
            <p:cNvPr id="412" name="Google Shape;412;p5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14" name="Google Shape;414;p5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Option 27">
  <p:cSld name="CUSTOM_1_1_1_1_2_1_1_1_1_1_1_1_1_1_1_1_1">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l="6224" r="46509" b="3873"/>
          <a:stretch/>
        </p:blipFill>
        <p:spPr>
          <a:xfrm>
            <a:off x="5791200" y="2543175"/>
            <a:ext cx="3352852" cy="2600326"/>
          </a:xfrm>
          <a:prstGeom prst="rect">
            <a:avLst/>
          </a:prstGeom>
          <a:noFill/>
          <a:ln>
            <a:noFill/>
          </a:ln>
        </p:spPr>
      </p:pic>
      <p:sp>
        <p:nvSpPr>
          <p:cNvPr id="417" name="Google Shape;417;p5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19" name="Google Shape;419;p5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0" name="Google Shape;420;p5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21" name="Google Shape;421;p55"/>
          <p:cNvGrpSpPr/>
          <p:nvPr/>
        </p:nvGrpSpPr>
        <p:grpSpPr>
          <a:xfrm>
            <a:off x="8714232" y="146304"/>
            <a:ext cx="287505" cy="232934"/>
            <a:chOff x="6226614" y="2104494"/>
            <a:chExt cx="2314851" cy="1875478"/>
          </a:xfrm>
        </p:grpSpPr>
        <p:sp>
          <p:nvSpPr>
            <p:cNvPr id="422" name="Google Shape;422;p5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24" name="Google Shape;424;p5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425"/>
        <p:cNvGrpSpPr/>
        <p:nvPr/>
      </p:nvGrpSpPr>
      <p:grpSpPr>
        <a:xfrm>
          <a:off x="0" y="0"/>
          <a:ext cx="0" cy="0"/>
          <a:chOff x="0" y="0"/>
          <a:chExt cx="0" cy="0"/>
        </a:xfrm>
      </p:grpSpPr>
      <p:sp>
        <p:nvSpPr>
          <p:cNvPr id="426" name="Google Shape;426;p56"/>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427" name="Google Shape;427;p5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29" name="Google Shape;429;p5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30" name="Google Shape;430;p5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31" name="Google Shape;431;p56"/>
          <p:cNvGrpSpPr/>
          <p:nvPr/>
        </p:nvGrpSpPr>
        <p:grpSpPr>
          <a:xfrm>
            <a:off x="8714232" y="146304"/>
            <a:ext cx="287505" cy="232934"/>
            <a:chOff x="6226614" y="2104494"/>
            <a:chExt cx="2314851" cy="1875478"/>
          </a:xfrm>
        </p:grpSpPr>
        <p:sp>
          <p:nvSpPr>
            <p:cNvPr id="432" name="Google Shape;432;p5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4" name="Google Shape;434;p5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4615525" y="1497975"/>
            <a:ext cx="4021500" cy="2921700"/>
          </a:xfrm>
          <a:prstGeom prst="rect">
            <a:avLst/>
          </a:prstGeom>
          <a:noFill/>
          <a:ln>
            <a:noFill/>
          </a:ln>
        </p:spPr>
        <p:txBody>
          <a:bodyPr spcFirstLastPara="1" wrap="square" lIns="91425" tIns="0" rIns="0"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cxnSp>
        <p:nvCxnSpPr>
          <p:cNvPr id="437" name="Google Shape;437;p57"/>
          <p:cNvCxnSpPr/>
          <p:nvPr/>
        </p:nvCxnSpPr>
        <p:spPr>
          <a:xfrm>
            <a:off x="4528475" y="1503100"/>
            <a:ext cx="0" cy="29184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5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9" name="Google Shape;439;p5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0" name="Google Shape;440;p5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1" name="Google Shape;441;p57"/>
          <p:cNvGrpSpPr/>
          <p:nvPr/>
        </p:nvGrpSpPr>
        <p:grpSpPr>
          <a:xfrm>
            <a:off x="8714232" y="146304"/>
            <a:ext cx="287505" cy="232934"/>
            <a:chOff x="6226614" y="2104494"/>
            <a:chExt cx="2314851" cy="1875478"/>
          </a:xfrm>
        </p:grpSpPr>
        <p:sp>
          <p:nvSpPr>
            <p:cNvPr id="442" name="Google Shape;442;p5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44" name="Google Shape;444;p5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445"/>
        <p:cNvGrpSpPr/>
        <p:nvPr/>
      </p:nvGrpSpPr>
      <p:grpSpPr>
        <a:xfrm>
          <a:off x="0" y="0"/>
          <a:ext cx="0" cy="0"/>
          <a:chOff x="0" y="0"/>
          <a:chExt cx="0" cy="0"/>
        </a:xfrm>
      </p:grpSpPr>
      <p:sp>
        <p:nvSpPr>
          <p:cNvPr id="446" name="Google Shape;446;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8" name="Google Shape;448;p5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9" name="Google Shape;449;p58"/>
          <p:cNvGrpSpPr/>
          <p:nvPr/>
        </p:nvGrpSpPr>
        <p:grpSpPr>
          <a:xfrm>
            <a:off x="8714232" y="146304"/>
            <a:ext cx="287505" cy="232934"/>
            <a:chOff x="6226614" y="2104494"/>
            <a:chExt cx="2314851" cy="1875478"/>
          </a:xfrm>
        </p:grpSpPr>
        <p:sp>
          <p:nvSpPr>
            <p:cNvPr id="450" name="Google Shape;450;p5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52" name="Google Shape;452;p5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453"/>
        <p:cNvGrpSpPr/>
        <p:nvPr/>
      </p:nvGrpSpPr>
      <p:grpSpPr>
        <a:xfrm>
          <a:off x="0" y="0"/>
          <a:ext cx="0" cy="0"/>
          <a:chOff x="0" y="0"/>
          <a:chExt cx="0" cy="0"/>
        </a:xfrm>
      </p:grpSpPr>
      <p:pic>
        <p:nvPicPr>
          <p:cNvPr id="454" name="Google Shape;454;p5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55" name="Google Shape;455;p59"/>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56" name="Google Shape;456;p59"/>
          <p:cNvGrpSpPr/>
          <p:nvPr/>
        </p:nvGrpSpPr>
        <p:grpSpPr>
          <a:xfrm>
            <a:off x="8714232" y="146304"/>
            <a:ext cx="287505" cy="232934"/>
            <a:chOff x="6226614" y="2104494"/>
            <a:chExt cx="2314851" cy="1875478"/>
          </a:xfrm>
        </p:grpSpPr>
        <p:sp>
          <p:nvSpPr>
            <p:cNvPr id="457" name="Google Shape;457;p59"/>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459"/>
        <p:cNvGrpSpPr/>
        <p:nvPr/>
      </p:nvGrpSpPr>
      <p:grpSpPr>
        <a:xfrm>
          <a:off x="0" y="0"/>
          <a:ext cx="0" cy="0"/>
          <a:chOff x="0" y="0"/>
          <a:chExt cx="0" cy="0"/>
        </a:xfrm>
      </p:grpSpPr>
      <p:pic>
        <p:nvPicPr>
          <p:cNvPr id="460" name="Google Shape;460;p6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61" name="Google Shape;461;p6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62" name="Google Shape;462;p60"/>
          <p:cNvGrpSpPr/>
          <p:nvPr/>
        </p:nvGrpSpPr>
        <p:grpSpPr>
          <a:xfrm>
            <a:off x="8714232" y="146304"/>
            <a:ext cx="287505" cy="232934"/>
            <a:chOff x="6226614" y="2104494"/>
            <a:chExt cx="2314851" cy="1875478"/>
          </a:xfrm>
        </p:grpSpPr>
        <p:sp>
          <p:nvSpPr>
            <p:cNvPr id="463" name="Google Shape;463;p60"/>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Red Option 2c">
  <p:cSld name="TITLE_3_1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6" name="Google Shape;36;p7"/>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7" name="Google Shape;37;p7"/>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8" name="Google Shape;38;p7"/>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9" name="Google Shape;39;p7"/>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ransition Slide 3">
  <p:cSld name="CUSTOM_2_1_1_1">
    <p:spTree>
      <p:nvGrpSpPr>
        <p:cNvPr id="1" name="Shape 465"/>
        <p:cNvGrpSpPr/>
        <p:nvPr/>
      </p:nvGrpSpPr>
      <p:grpSpPr>
        <a:xfrm>
          <a:off x="0" y="0"/>
          <a:ext cx="0" cy="0"/>
          <a:chOff x="0" y="0"/>
          <a:chExt cx="0" cy="0"/>
        </a:xfrm>
      </p:grpSpPr>
      <p:pic>
        <p:nvPicPr>
          <p:cNvPr id="466" name="Google Shape;466;p61"/>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67" name="Google Shape;467;p61"/>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Slide 4">
  <p:cSld name="CUSTOM_2_1_1_1_2">
    <p:spTree>
      <p:nvGrpSpPr>
        <p:cNvPr id="1" name="Shape 468"/>
        <p:cNvGrpSpPr/>
        <p:nvPr/>
      </p:nvGrpSpPr>
      <p:grpSpPr>
        <a:xfrm>
          <a:off x="0" y="0"/>
          <a:ext cx="0" cy="0"/>
          <a:chOff x="0" y="0"/>
          <a:chExt cx="0" cy="0"/>
        </a:xfrm>
      </p:grpSpPr>
      <p:pic>
        <p:nvPicPr>
          <p:cNvPr id="469" name="Google Shape;469;p62"/>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0" name="Google Shape;470;p62"/>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471"/>
        <p:cNvGrpSpPr/>
        <p:nvPr/>
      </p:nvGrpSpPr>
      <p:grpSpPr>
        <a:xfrm>
          <a:off x="0" y="0"/>
          <a:ext cx="0" cy="0"/>
          <a:chOff x="0" y="0"/>
          <a:chExt cx="0" cy="0"/>
        </a:xfrm>
      </p:grpSpPr>
      <p:pic>
        <p:nvPicPr>
          <p:cNvPr id="472" name="Google Shape;472;p63"/>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73" name="Google Shape;473;p63"/>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ransition Slide 6">
  <p:cSld name="CUSTOM_2_1_1_1_1_1">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6" name="Google Shape;476;p64"/>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ransition Slide 7">
  <p:cSld name="CUSTOM_2_1_1_1_1_1_1">
    <p:spTree>
      <p:nvGrpSpPr>
        <p:cNvPr id="1" name="Shape 477"/>
        <p:cNvGrpSpPr/>
        <p:nvPr/>
      </p:nvGrpSpPr>
      <p:grpSpPr>
        <a:xfrm>
          <a:off x="0" y="0"/>
          <a:ext cx="0" cy="0"/>
          <a:chOff x="0" y="0"/>
          <a:chExt cx="0" cy="0"/>
        </a:xfrm>
      </p:grpSpPr>
      <p:pic>
        <p:nvPicPr>
          <p:cNvPr id="478" name="Google Shape;478;p65"/>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9" name="Google Shape;479;p65"/>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482" name="Google Shape;482;p66"/>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_Red Option 2">
  <p:cSld name="TITLE_1_3">
    <p:spTree>
      <p:nvGrpSpPr>
        <p:cNvPr id="1" name="Shape 483"/>
        <p:cNvGrpSpPr/>
        <p:nvPr/>
      </p:nvGrpSpPr>
      <p:grpSpPr>
        <a:xfrm>
          <a:off x="0" y="0"/>
          <a:ext cx="0" cy="0"/>
          <a:chOff x="0" y="0"/>
          <a:chExt cx="0" cy="0"/>
        </a:xfrm>
      </p:grpSpPr>
      <p:pic>
        <p:nvPicPr>
          <p:cNvPr id="484" name="Google Shape;484;p67"/>
          <p:cNvPicPr preferRelativeResize="0"/>
          <p:nvPr/>
        </p:nvPicPr>
        <p:blipFill rotWithShape="1">
          <a:blip r:embed="rId2">
            <a:alphaModFix/>
          </a:blip>
          <a:srcRect r="1400"/>
          <a:stretch/>
        </p:blipFill>
        <p:spPr>
          <a:xfrm>
            <a:off x="0" y="0"/>
            <a:ext cx="9144000" cy="5143495"/>
          </a:xfrm>
          <a:prstGeom prst="rect">
            <a:avLst/>
          </a:prstGeom>
          <a:noFill/>
          <a:ln>
            <a:noFill/>
          </a:ln>
        </p:spPr>
      </p:pic>
      <p:sp>
        <p:nvSpPr>
          <p:cNvPr id="485" name="Google Shape;485;p67"/>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marR="0" lvl="0"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9pPr>
          </a:lstStyle>
          <a:p>
            <a:endParaRPr/>
          </a:p>
        </p:txBody>
      </p:sp>
      <p:pic>
        <p:nvPicPr>
          <p:cNvPr id="486" name="Google Shape;486;p67"/>
          <p:cNvPicPr preferRelativeResize="0"/>
          <p:nvPr/>
        </p:nvPicPr>
        <p:blipFill rotWithShape="1">
          <a:blip r:embed="rId3">
            <a:alphaModFix/>
          </a:blip>
          <a:srcRect/>
          <a:stretch/>
        </p:blipFill>
        <p:spPr>
          <a:xfrm>
            <a:off x="506875" y="1200300"/>
            <a:ext cx="2810625" cy="534025"/>
          </a:xfrm>
          <a:prstGeom prst="rect">
            <a:avLst/>
          </a:prstGeom>
          <a:noFill/>
          <a:ln>
            <a:noFill/>
          </a:ln>
        </p:spPr>
      </p:pic>
      <p:sp>
        <p:nvSpPr>
          <p:cNvPr id="487" name="Google Shape;487;p67"/>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Option 1 1">
  <p:cSld name="CUSTOM_3">
    <p:spTree>
      <p:nvGrpSpPr>
        <p:cNvPr id="1" name="Shape 488"/>
        <p:cNvGrpSpPr/>
        <p:nvPr/>
      </p:nvGrpSpPr>
      <p:grpSpPr>
        <a:xfrm>
          <a:off x="0" y="0"/>
          <a:ext cx="0" cy="0"/>
          <a:chOff x="0" y="0"/>
          <a:chExt cx="0" cy="0"/>
        </a:xfrm>
      </p:grpSpPr>
      <p:sp>
        <p:nvSpPr>
          <p:cNvPr id="489" name="Google Shape;489;p6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490" name="Google Shape;490;p6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8"/>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2" name="Google Shape;492;p68"/>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493" name="Google Shape;493;p68"/>
          <p:cNvPicPr preferRelativeResize="0"/>
          <p:nvPr/>
        </p:nvPicPr>
        <p:blipFill rotWithShape="1">
          <a:blip r:embed="rId2">
            <a:alphaModFix/>
          </a:blip>
          <a:srcRect/>
          <a:stretch/>
        </p:blipFill>
        <p:spPr>
          <a:xfrm>
            <a:off x="8465677" y="160315"/>
            <a:ext cx="445057" cy="365175"/>
          </a:xfrm>
          <a:prstGeom prst="rect">
            <a:avLst/>
          </a:prstGeom>
          <a:noFill/>
          <a:ln>
            <a:noFill/>
          </a:ln>
        </p:spPr>
      </p:pic>
      <p:sp>
        <p:nvSpPr>
          <p:cNvPr id="494" name="Google Shape;494;p68"/>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ptop Option 1">
  <p:cSld name="CUSTOM_1_1_1_2">
    <p:spTree>
      <p:nvGrpSpPr>
        <p:cNvPr id="1" name="Shape 495"/>
        <p:cNvGrpSpPr/>
        <p:nvPr/>
      </p:nvGrpSpPr>
      <p:grpSpPr>
        <a:xfrm>
          <a:off x="0" y="0"/>
          <a:ext cx="0" cy="0"/>
          <a:chOff x="0" y="0"/>
          <a:chExt cx="0" cy="0"/>
        </a:xfrm>
      </p:grpSpPr>
      <p:pic>
        <p:nvPicPr>
          <p:cNvPr id="496" name="Google Shape;496;p6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97" name="Google Shape;497;p6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Image Placeholder</a:t>
            </a:r>
            <a:endParaRPr sz="1400" b="0" i="0" u="none" strike="noStrike" cap="none">
              <a:solidFill>
                <a:srgbClr val="000000"/>
              </a:solidFill>
              <a:latin typeface="Arial"/>
              <a:ea typeface="Arial"/>
              <a:cs typeface="Arial"/>
              <a:sym typeface="Arial"/>
            </a:endParaRPr>
          </a:p>
        </p:txBody>
      </p:sp>
      <p:sp>
        <p:nvSpPr>
          <p:cNvPr id="498" name="Google Shape;498;p6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9" name="Google Shape;499;p6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500" name="Google Shape;500;p69"/>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01" name="Google Shape;501;p6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503" name="Google Shape;503;p6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3 1">
  <p:cSld name="CUSTOM_2_1_1_2">
    <p:spTree>
      <p:nvGrpSpPr>
        <p:cNvPr id="1" name="Shape 504"/>
        <p:cNvGrpSpPr/>
        <p:nvPr/>
      </p:nvGrpSpPr>
      <p:grpSpPr>
        <a:xfrm>
          <a:off x="0" y="0"/>
          <a:ext cx="0" cy="0"/>
          <a:chOff x="0" y="0"/>
          <a:chExt cx="0" cy="0"/>
        </a:xfrm>
      </p:grpSpPr>
      <p:pic>
        <p:nvPicPr>
          <p:cNvPr id="505" name="Google Shape;505;p70"/>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506" name="Google Shape;506;p7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9pPr>
          </a:lstStyle>
          <a:p>
            <a:endParaRPr/>
          </a:p>
        </p:txBody>
      </p:sp>
      <p:pic>
        <p:nvPicPr>
          <p:cNvPr id="507" name="Google Shape;507;p70"/>
          <p:cNvPicPr preferRelativeResize="0"/>
          <p:nvPr/>
        </p:nvPicPr>
        <p:blipFill rotWithShape="1">
          <a:blip r:embed="rId3">
            <a:alphaModFix/>
          </a:blip>
          <a:srcRect/>
          <a:stretch/>
        </p:blipFill>
        <p:spPr>
          <a:xfrm>
            <a:off x="8465677" y="160315"/>
            <a:ext cx="445057" cy="36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_Blue Option 1a">
  <p:cSld name="TITLE_2">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42" name="Google Shape;42;p8"/>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3" name="Google Shape;43;p8"/>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4" name="Google Shape;44;p8"/>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ption 6 1">
  <p:cSld name="CUSTOM_1_1_1_1_2_1_1_1_3">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510" name="Google Shape;510;p7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sp>
        <p:nvSpPr>
          <p:cNvPr id="512" name="Google Shape;512;p7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513" name="Google Shape;513;p71"/>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14" name="Google Shape;514;p7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CUSTOM_1_1_2">
    <p:spTree>
      <p:nvGrpSpPr>
        <p:cNvPr id="1" name="Shape 516"/>
        <p:cNvGrpSpPr/>
        <p:nvPr/>
      </p:nvGrpSpPr>
      <p:grpSpPr>
        <a:xfrm>
          <a:off x="0" y="0"/>
          <a:ext cx="0" cy="0"/>
          <a:chOff x="0" y="0"/>
          <a:chExt cx="0" cy="0"/>
        </a:xfrm>
      </p:grpSpPr>
      <p:sp>
        <p:nvSpPr>
          <p:cNvPr id="517" name="Google Shape;517;p72"/>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_Blue Option 1b">
  <p:cSld name="TITLE_2_2">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47" name="Google Shape;47;p9"/>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8" name="Google Shape;48;p9"/>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9" name="Google Shape;49;p9"/>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_Blue Option 1c">
  <p:cSld name="TITLE_2_2_1">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52" name="Google Shape;52;p10"/>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3" name="Google Shape;53;p10"/>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4" name="Google Shape;54;p10"/>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rtl="0">
              <a:buNone/>
              <a:defRPr sz="800">
                <a:latin typeface="Poppins"/>
                <a:ea typeface="Poppins"/>
                <a:cs typeface="Poppins"/>
                <a:sym typeface="Poppins"/>
              </a:defRPr>
            </a:lvl1pPr>
            <a:lvl2pPr lvl="1" rtl="0">
              <a:buNone/>
              <a:defRPr sz="800">
                <a:latin typeface="Poppins"/>
                <a:ea typeface="Poppins"/>
                <a:cs typeface="Poppins"/>
                <a:sym typeface="Poppins"/>
              </a:defRPr>
            </a:lvl2pPr>
            <a:lvl3pPr lvl="2" rtl="0">
              <a:buNone/>
              <a:defRPr sz="800">
                <a:latin typeface="Poppins"/>
                <a:ea typeface="Poppins"/>
                <a:cs typeface="Poppins"/>
                <a:sym typeface="Poppins"/>
              </a:defRPr>
            </a:lvl3pPr>
            <a:lvl4pPr lvl="3" rtl="0">
              <a:buNone/>
              <a:defRPr sz="800">
                <a:latin typeface="Poppins"/>
                <a:ea typeface="Poppins"/>
                <a:cs typeface="Poppins"/>
                <a:sym typeface="Poppins"/>
              </a:defRPr>
            </a:lvl4pPr>
            <a:lvl5pPr lvl="4" rtl="0">
              <a:buNone/>
              <a:defRPr sz="800">
                <a:latin typeface="Poppins"/>
                <a:ea typeface="Poppins"/>
                <a:cs typeface="Poppins"/>
                <a:sym typeface="Poppins"/>
              </a:defRPr>
            </a:lvl5pPr>
            <a:lvl6pPr lvl="5" rtl="0">
              <a:buNone/>
              <a:defRPr sz="800">
                <a:latin typeface="Poppins"/>
                <a:ea typeface="Poppins"/>
                <a:cs typeface="Poppins"/>
                <a:sym typeface="Poppins"/>
              </a:defRPr>
            </a:lvl6pPr>
            <a:lvl7pPr lvl="6" rtl="0">
              <a:buNone/>
              <a:defRPr sz="800">
                <a:latin typeface="Poppins"/>
                <a:ea typeface="Poppins"/>
                <a:cs typeface="Poppins"/>
                <a:sym typeface="Poppins"/>
              </a:defRPr>
            </a:lvl7pPr>
            <a:lvl8pPr lvl="7" rtl="0">
              <a:buNone/>
              <a:defRPr sz="800">
                <a:latin typeface="Poppins"/>
                <a:ea typeface="Poppins"/>
                <a:cs typeface="Poppins"/>
                <a:sym typeface="Poppins"/>
              </a:defRPr>
            </a:lvl8pPr>
            <a:lvl9pPr lvl="8" rtl="0">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hyperlink" Target="https://stringfestanalytics.com/how-to-cross-check-ai-generated-insights-in-exce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learning.oreilly.com/library/view/microsoft-copilot-studio/9781394333707/"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hyperlink" Target="https://learning.oreilly.com/course/copilot-in-microsoft/0642572082529/" TargetMode="External"/><Relationship Id="rId4" Type="http://schemas.openxmlformats.org/officeDocument/2006/relationships/hyperlink" Target="https://learning.oreilly.com/library/view/learning-generative-ai/978109819016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hyperlink" Target="https://stringfestanalytics.com/"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hyperlink" Target="https://www.linkedin.com/in/gjmoun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microsoft-copilot-studio/requirements-licensing-subscription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3"/>
          <p:cNvPicPr preferRelativeResize="0"/>
          <p:nvPr/>
        </p:nvPicPr>
        <p:blipFill rotWithShape="1">
          <a:blip r:embed="rId3">
            <a:alphaModFix/>
          </a:blip>
          <a:srcRect l="1390"/>
          <a:stretch/>
        </p:blipFill>
        <p:spPr>
          <a:xfrm>
            <a:off x="0" y="0"/>
            <a:ext cx="9144003" cy="5143501"/>
          </a:xfrm>
          <a:prstGeom prst="rect">
            <a:avLst/>
          </a:prstGeom>
          <a:noFill/>
          <a:ln>
            <a:noFill/>
          </a:ln>
        </p:spPr>
      </p:pic>
      <p:sp>
        <p:nvSpPr>
          <p:cNvPr id="523" name="Google Shape;523;p73"/>
          <p:cNvSpPr txBox="1">
            <a:spLocks noGrp="1"/>
          </p:cNvSpPr>
          <p:nvPr>
            <p:ph type="title"/>
          </p:nvPr>
        </p:nvSpPr>
        <p:spPr>
          <a:xfrm>
            <a:off x="506875" y="1878975"/>
            <a:ext cx="2703300" cy="121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dirty="0">
                <a:solidFill>
                  <a:schemeClr val="lt1"/>
                </a:solidFill>
                <a:latin typeface="Poppins SemiBold"/>
                <a:cs typeface="Poppins SemiBold"/>
                <a:sym typeface="Poppins SemiBold"/>
              </a:rPr>
              <a:t>AI Agents in Excel and Copilot Studio</a:t>
            </a:r>
            <a:endParaRPr sz="1800" b="0" i="0" u="none" strike="noStrike" cap="none" dirty="0">
              <a:solidFill>
                <a:srgbClr val="FFFFFF"/>
              </a:solidFill>
              <a:latin typeface="Poppins"/>
              <a:ea typeface="Poppins"/>
              <a:cs typeface="Poppins"/>
              <a:sym typeface="Poppins"/>
            </a:endParaRPr>
          </a:p>
        </p:txBody>
      </p:sp>
      <p:sp>
        <p:nvSpPr>
          <p:cNvPr id="524" name="Google Shape;524;p73"/>
          <p:cNvSpPr txBox="1">
            <a:spLocks noGrp="1"/>
          </p:cNvSpPr>
          <p:nvPr>
            <p:ph type="subTitle" idx="1"/>
          </p:nvPr>
        </p:nvSpPr>
        <p:spPr>
          <a:xfrm>
            <a:off x="506875" y="3362325"/>
            <a:ext cx="2739000" cy="1438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George Mount</a:t>
            </a:r>
          </a:p>
          <a:p>
            <a:pPr marL="0" lvl="0" indent="0" algn="l" rtl="0">
              <a:spcBef>
                <a:spcPts val="0"/>
              </a:spcBef>
              <a:spcAft>
                <a:spcPts val="0"/>
              </a:spcAft>
              <a:buNone/>
            </a:pPr>
            <a:r>
              <a:rPr lang="en-US" dirty="0" err="1"/>
              <a:t>Stringfest</a:t>
            </a:r>
            <a:r>
              <a:rPr lang="en-US" dirty="0"/>
              <a:t>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57E80AFF-E135-5802-4611-A3349D9F312F}"/>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CD84D4C9-0B38-A0D5-ADF8-DBBCA6B90CE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lines are sometimes not so clear… </a:t>
            </a:r>
            <a:endParaRPr dirty="0"/>
          </a:p>
        </p:txBody>
      </p:sp>
      <p:sp>
        <p:nvSpPr>
          <p:cNvPr id="573" name="Google Shape;573;p79">
            <a:extLst>
              <a:ext uri="{FF2B5EF4-FFF2-40B4-BE49-F238E27FC236}">
                <a16:creationId xmlns:a16="http://schemas.microsoft.com/office/drawing/2014/main" id="{79366F5E-EB5D-0CF4-B9C8-542D3FB0B3B8}"/>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574" name="Google Shape;574;p79">
            <a:extLst>
              <a:ext uri="{FF2B5EF4-FFF2-40B4-BE49-F238E27FC236}">
                <a16:creationId xmlns:a16="http://schemas.microsoft.com/office/drawing/2014/main" id="{FEADCA68-5321-62B5-F235-2A7B8D01E9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descr="The image features a social media post by George Mount, comparing Microsoft Copilots to agents and suggesting the creation of an agent using Copilot Studio.&#10;&#10;AI-generated content may be incorrect.">
            <a:extLst>
              <a:ext uri="{FF2B5EF4-FFF2-40B4-BE49-F238E27FC236}">
                <a16:creationId xmlns:a16="http://schemas.microsoft.com/office/drawing/2014/main" id="{248B6642-2321-9664-F6F7-B856EF9B6CA8}"/>
              </a:ext>
            </a:extLst>
          </p:cNvPr>
          <p:cNvPicPr>
            <a:picLocks noChangeAspect="1"/>
          </p:cNvPicPr>
          <p:nvPr/>
        </p:nvPicPr>
        <p:blipFill>
          <a:blip r:embed="rId3"/>
          <a:srcRect t="22042" b="23200"/>
          <a:stretch>
            <a:fillRect/>
          </a:stretch>
        </p:blipFill>
        <p:spPr>
          <a:xfrm>
            <a:off x="1528876" y="1390650"/>
            <a:ext cx="5805791" cy="3179104"/>
          </a:xfrm>
          <a:prstGeom prst="rect">
            <a:avLst/>
          </a:prstGeom>
        </p:spPr>
      </p:pic>
    </p:spTree>
    <p:extLst>
      <p:ext uri="{BB962C8B-B14F-4D97-AF65-F5344CB8AC3E}">
        <p14:creationId xmlns:p14="http://schemas.microsoft.com/office/powerpoint/2010/main" val="3223491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2EB3412C-BABE-7C5A-519A-CC56F4569C40}"/>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BDAE435-A58C-7506-2468-DB6FAC3709B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E6EAF41-606B-2980-A622-1C60CFE67DB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3431C45F-ACC3-AEDB-A6CE-A368F19D4947}"/>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11</a:t>
            </a:fld>
            <a:endParaRPr/>
          </a:p>
        </p:txBody>
      </p:sp>
      <p:sp>
        <p:nvSpPr>
          <p:cNvPr id="574" name="Google Shape;574;p79">
            <a:extLst>
              <a:ext uri="{FF2B5EF4-FFF2-40B4-BE49-F238E27FC236}">
                <a16:creationId xmlns:a16="http://schemas.microsoft.com/office/drawing/2014/main" id="{339C5096-17A6-7F9D-42E9-2328362B595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95CB9E06-4423-B983-6A9B-5221E993B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0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A17DE27-9255-3AD3-409A-CD08291C55C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F9AA69E-ED6A-B3C6-A97F-F619136C9D1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F2C6705-0AC0-5D6D-F33B-5DB755C4F49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CC69B673-7E39-E51A-AAEE-3F7325390CF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574" name="Google Shape;574;p79">
            <a:extLst>
              <a:ext uri="{FF2B5EF4-FFF2-40B4-BE49-F238E27FC236}">
                <a16:creationId xmlns:a16="http://schemas.microsoft.com/office/drawing/2014/main" id="{77E6F0E4-3FB0-CC25-6BBA-350A69AA8F02}"/>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5648A566-E74A-585F-0678-1005B889D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0CC5716F-FB89-25C5-E0EB-8F3F06B90629}"/>
              </a:ext>
            </a:extLst>
          </p:cNvPr>
          <p:cNvCxnSpPr/>
          <p:nvPr/>
        </p:nvCxnSpPr>
        <p:spPr>
          <a:xfrm>
            <a:off x="5954573" y="2165299"/>
            <a:ext cx="5632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8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EEE36ACE-D369-84D6-6C39-469EAF584353}"/>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69AC8394-DA88-313B-7A9D-4413C0919D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Discussion</a:t>
            </a:r>
            <a:endParaRPr dirty="0"/>
          </a:p>
        </p:txBody>
      </p:sp>
      <p:sp>
        <p:nvSpPr>
          <p:cNvPr id="572" name="Google Shape;572;p79">
            <a:extLst>
              <a:ext uri="{FF2B5EF4-FFF2-40B4-BE49-F238E27FC236}">
                <a16:creationId xmlns:a16="http://schemas.microsoft.com/office/drawing/2014/main" id="{46BDA4CA-12E6-FB05-4191-DA39598A17F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Have you tried Copilot in Excel? What have you liked and disliked about it?</a:t>
            </a:r>
          </a:p>
          <a:p>
            <a:pPr marL="457200" lvl="0" indent="-317500" algn="l" rtl="0">
              <a:lnSpc>
                <a:spcPct val="108000"/>
              </a:lnSpc>
              <a:spcBef>
                <a:spcPts val="0"/>
              </a:spcBef>
              <a:spcAft>
                <a:spcPts val="0"/>
              </a:spcAft>
              <a:buSzPts val="1400"/>
              <a:buChar char="●"/>
            </a:pPr>
            <a:r>
              <a:rPr lang="en-US" dirty="0"/>
              <a:t>Where could Excel benefit you further with agentic assistance? </a:t>
            </a:r>
          </a:p>
        </p:txBody>
      </p:sp>
      <p:sp>
        <p:nvSpPr>
          <p:cNvPr id="573" name="Google Shape;573;p79">
            <a:extLst>
              <a:ext uri="{FF2B5EF4-FFF2-40B4-BE49-F238E27FC236}">
                <a16:creationId xmlns:a16="http://schemas.microsoft.com/office/drawing/2014/main" id="{ECB6FAE5-7787-15BB-4380-74F0F7CA5BF4}"/>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574" name="Google Shape;574;p79">
            <a:extLst>
              <a:ext uri="{FF2B5EF4-FFF2-40B4-BE49-F238E27FC236}">
                <a16:creationId xmlns:a16="http://schemas.microsoft.com/office/drawing/2014/main" id="{1C6AA8C6-49C6-1880-7C47-02B34E67BBC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58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agent-mode.xlsx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Use cases:</a:t>
            </a:r>
          </a:p>
          <a:p>
            <a:pPr lvl="1">
              <a:lnSpc>
                <a:spcPct val="100000"/>
              </a:lnSpc>
              <a:spcBef>
                <a:spcPts val="0"/>
              </a:spcBef>
            </a:pPr>
            <a:r>
              <a:rPr lang="en-US" dirty="0"/>
              <a:t>Loan calculator</a:t>
            </a:r>
          </a:p>
          <a:p>
            <a:pPr lvl="1">
              <a:lnSpc>
                <a:spcPct val="100000"/>
              </a:lnSpc>
              <a:spcBef>
                <a:spcPts val="0"/>
              </a:spcBef>
            </a:pPr>
            <a:r>
              <a:rPr lang="en-US" dirty="0"/>
              <a:t>Variance analysis</a:t>
            </a:r>
          </a:p>
          <a:p>
            <a:pPr lvl="1">
              <a:lnSpc>
                <a:spcPct val="100000"/>
              </a:lnSpc>
              <a:spcBef>
                <a:spcPts val="0"/>
              </a:spcBef>
            </a:pPr>
            <a:r>
              <a:rPr lang="en-US" dirty="0"/>
              <a:t>Monthly close pack</a:t>
            </a:r>
          </a:p>
          <a:p>
            <a:pPr marL="457200" lvl="0" indent="-317500" algn="l" rtl="0">
              <a:lnSpc>
                <a:spcPct val="100000"/>
              </a:lnSpc>
              <a:spcBef>
                <a:spcPts val="0"/>
              </a:spcBef>
              <a:spcAft>
                <a:spcPts val="0"/>
              </a:spcAft>
              <a:buSzPts val="1400"/>
              <a:buAutoNum type="arabicPeriod"/>
            </a:pPr>
            <a:r>
              <a:rPr lang="en-US" dirty="0"/>
              <a:t>What does Agent Mode do well, poorly, or not at all? </a:t>
            </a:r>
          </a:p>
          <a:p>
            <a:pPr marL="457200" lvl="0" indent="-317500" algn="l" rtl="0">
              <a:lnSpc>
                <a:spcPct val="100000"/>
              </a:lnSpc>
              <a:spcBef>
                <a:spcPts val="0"/>
              </a:spcBef>
              <a:spcAft>
                <a:spcPts val="0"/>
              </a:spcAft>
              <a:buSzPts val="1400"/>
              <a:buAutoNum type="arabicPeriod"/>
            </a:pPr>
            <a:r>
              <a:rPr lang="en-US" dirty="0"/>
              <a:t>How does this relate to other tools in the Excel AI stack?</a:t>
            </a:r>
          </a:p>
          <a:p>
            <a:pPr marL="0" lvl="0" indent="0" algn="l" rtl="0">
              <a:lnSpc>
                <a:spcPct val="115000"/>
              </a:lnSpc>
              <a:spcBef>
                <a:spcPts val="0"/>
              </a:spcBef>
              <a:spcAft>
                <a:spcPts val="1000"/>
              </a:spcAft>
              <a:buSzPts val="1400"/>
              <a:buNone/>
            </a:pPr>
            <a:endParaRPr dirty="0"/>
          </a:p>
        </p:txBody>
      </p:sp>
      <p:sp>
        <p:nvSpPr>
          <p:cNvPr id="548" name="Google Shape;548;p76"/>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49" name="Google Shape;549;p76"/>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Import &amp; transform Wholesale Customers for Python in Excel</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B67E7F21-AB65-7319-9A77-D806267C6DF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D011D08-DCDA-1A04-6DA9-BC5257F1AFEF}"/>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Understanding the Modern Excel AI stack</a:t>
            </a:r>
            <a:endParaRPr dirty="0"/>
          </a:p>
        </p:txBody>
      </p:sp>
      <p:sp>
        <p:nvSpPr>
          <p:cNvPr id="573" name="Google Shape;573;p79">
            <a:extLst>
              <a:ext uri="{FF2B5EF4-FFF2-40B4-BE49-F238E27FC236}">
                <a16:creationId xmlns:a16="http://schemas.microsoft.com/office/drawing/2014/main" id="{2DD224AB-BB51-379C-64B3-B2F0CA67F5B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2" name="Picture 2">
            <a:extLst>
              <a:ext uri="{FF2B5EF4-FFF2-40B4-BE49-F238E27FC236}">
                <a16:creationId xmlns:a16="http://schemas.microsoft.com/office/drawing/2014/main" id="{A251E6E7-D9EF-4BEE-1450-A4E5DB4B8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38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0FC9C596-A6D1-A5AB-8F82-CE6187B1B1B1}"/>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29B98DE6-ECCB-06A8-8043-DB02791FEEBB}"/>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 Introduction to Copilot in Excel </a:t>
            </a:r>
            <a:endParaRPr dirty="0"/>
          </a:p>
        </p:txBody>
      </p:sp>
      <p:sp>
        <p:nvSpPr>
          <p:cNvPr id="538" name="Google Shape;538;p75">
            <a:extLst>
              <a:ext uri="{FF2B5EF4-FFF2-40B4-BE49-F238E27FC236}">
                <a16:creationId xmlns:a16="http://schemas.microsoft.com/office/drawing/2014/main" id="{926E8C42-21E5-3812-0D1A-3DCA8A05764A}"/>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 dirty="0">
                <a:solidFill>
                  <a:schemeClr val="dk1"/>
                </a:solidFill>
              </a:rPr>
              <a:t>Loading dataset into “Advanced Analysis”</a:t>
            </a:r>
          </a:p>
          <a:p>
            <a:pPr marL="202566" lvl="0" indent="-200978" algn="l" rtl="0">
              <a:lnSpc>
                <a:spcPct val="100000"/>
              </a:lnSpc>
              <a:spcBef>
                <a:spcPts val="600"/>
              </a:spcBef>
              <a:spcAft>
                <a:spcPts val="0"/>
              </a:spcAft>
              <a:buSzPts val="1600"/>
              <a:buChar char="●"/>
            </a:pPr>
            <a:r>
              <a:rPr lang="en" dirty="0">
                <a:solidFill>
                  <a:schemeClr val="dk1"/>
                </a:solidFill>
              </a:rPr>
              <a:t>Conducting a guided step-by-step analysis with Python and Copilot</a:t>
            </a:r>
          </a:p>
          <a:p>
            <a:pPr marL="202566" lvl="0" indent="-200978">
              <a:lnSpc>
                <a:spcPct val="100000"/>
              </a:lnSpc>
              <a:spcBef>
                <a:spcPts val="600"/>
              </a:spcBef>
            </a:pPr>
            <a:r>
              <a:rPr lang="en" dirty="0">
                <a:solidFill>
                  <a:schemeClr val="dk1"/>
                </a:solidFill>
              </a:rPr>
              <a:t>Diving deeper by questoning </a:t>
            </a:r>
            <a:r>
              <a:rPr lang="en-US" dirty="0">
                <a:solidFill>
                  <a:schemeClr val="dk1"/>
                </a:solidFill>
              </a:rPr>
              <a:t>Copilot’s reasoning and asking for follow-up explanations and support</a:t>
            </a:r>
            <a:endParaRPr lang="en" dirty="0">
              <a:solidFill>
                <a:schemeClr val="dk1"/>
              </a:solidFill>
            </a:endParaRPr>
          </a:p>
          <a:p>
            <a:pPr marL="202566" lvl="0" indent="-200978" algn="l" rtl="0">
              <a:lnSpc>
                <a:spcPct val="100000"/>
              </a:lnSpc>
              <a:spcBef>
                <a:spcPts val="600"/>
              </a:spcBef>
              <a:spcAft>
                <a:spcPts val="0"/>
              </a:spcAft>
              <a:buSzPts val="1600"/>
              <a:buChar char="●"/>
            </a:pPr>
            <a:endParaRPr lang="en" dirty="0">
              <a:solidFill>
                <a:schemeClr val="dk1"/>
              </a:solidFill>
            </a:endParaRPr>
          </a:p>
          <a:p>
            <a:pPr marL="202566" lvl="0" indent="-200978" algn="l" rtl="0">
              <a:lnSpc>
                <a:spcPct val="100000"/>
              </a:lnSpc>
              <a:spcBef>
                <a:spcPts val="600"/>
              </a:spcBef>
              <a:spcAft>
                <a:spcPts val="0"/>
              </a:spcAft>
              <a:buSzPts val="1600"/>
              <a:buChar char="●"/>
            </a:pPr>
            <a:endParaRPr lang="en" dirty="0">
              <a:solidFill>
                <a:schemeClr val="dk1"/>
              </a:solidFill>
            </a:endParaRPr>
          </a:p>
          <a:p>
            <a:pPr marL="1588" lvl="0" indent="0" algn="l" rtl="0">
              <a:lnSpc>
                <a:spcPct val="100000"/>
              </a:lnSpc>
              <a:spcBef>
                <a:spcPts val="600"/>
              </a:spcBef>
              <a:spcAft>
                <a:spcPts val="0"/>
              </a:spcAft>
              <a:buSzPts val="1600"/>
              <a:buNone/>
            </a:pPr>
            <a:r>
              <a:rPr lang="en" dirty="0">
                <a:solidFill>
                  <a:schemeClr val="dk1"/>
                </a:solidFill>
              </a:rPr>
              <a:t>Demo file: </a:t>
            </a:r>
            <a:r>
              <a:rPr lang="en" dirty="0">
                <a:solidFill>
                  <a:schemeClr val="dk1"/>
                </a:solidFill>
                <a:latin typeface="Consolas" panose="020B0609020204030204" pitchFamily="49" charset="0"/>
              </a:rPr>
              <a:t>ai-powered-python-excel-getting-started.xlsx</a:t>
            </a:r>
            <a:endParaRPr b="1"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D1240518-8E56-BAE6-1C25-8E86FDF0B7E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16</a:t>
            </a:fld>
            <a:endParaRPr/>
          </a:p>
        </p:txBody>
      </p:sp>
      <p:sp>
        <p:nvSpPr>
          <p:cNvPr id="541" name="Google Shape;541;p75">
            <a:extLst>
              <a:ext uri="{FF2B5EF4-FFF2-40B4-BE49-F238E27FC236}">
                <a16:creationId xmlns:a16="http://schemas.microsoft.com/office/drawing/2014/main" id="{93CDD522-4917-2243-AC68-9C4C48ECB9A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Getting started with Advanced Analysis</a:t>
            </a:r>
            <a:endParaRPr dirty="0"/>
          </a:p>
        </p:txBody>
      </p:sp>
    </p:spTree>
    <p:extLst>
      <p:ext uri="{BB962C8B-B14F-4D97-AF65-F5344CB8AC3E}">
        <p14:creationId xmlns:p14="http://schemas.microsoft.com/office/powerpoint/2010/main" val="24052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79BA6EFE-5ABF-6337-8DD0-7AA8BC67CC8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7E9CC2D2-43BA-62E8-C513-CFE2EF005649}"/>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a:extLst>
              <a:ext uri="{FF2B5EF4-FFF2-40B4-BE49-F238E27FC236}">
                <a16:creationId xmlns:a16="http://schemas.microsoft.com/office/drawing/2014/main" id="{6D4E1689-B53A-5DA4-2A2C-31DEAA5AB4A2}"/>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Identify a data analytics task that you believe could be automated or assisted using Copilot. How could this change your workflow?</a:t>
            </a:r>
          </a:p>
        </p:txBody>
      </p:sp>
      <p:sp>
        <p:nvSpPr>
          <p:cNvPr id="573" name="Google Shape;573;p79">
            <a:extLst>
              <a:ext uri="{FF2B5EF4-FFF2-40B4-BE49-F238E27FC236}">
                <a16:creationId xmlns:a16="http://schemas.microsoft.com/office/drawing/2014/main" id="{649E653F-3B88-15AE-9C0A-B8501972B020}"/>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17</a:t>
            </a:fld>
            <a:endParaRPr/>
          </a:p>
        </p:txBody>
      </p:sp>
      <p:sp>
        <p:nvSpPr>
          <p:cNvPr id="574" name="Google Shape;574;p79">
            <a:extLst>
              <a:ext uri="{FF2B5EF4-FFF2-40B4-BE49-F238E27FC236}">
                <a16:creationId xmlns:a16="http://schemas.microsoft.com/office/drawing/2014/main" id="{5B3A6819-CDA5-F798-0312-2CFD97352CA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89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1B80CE1D-C199-D7A7-E00E-341E1C7A58F5}"/>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0530A9C9-BA07-D66A-6FDC-C772896CAC5A}"/>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817638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A13BB74-AD5B-D06F-7924-8FA3A9D6E7D1}"/>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A2FBCAC9-10FA-34DF-8E38-CA4B8BCC9920}"/>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286983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Objectives For Today</a:t>
            </a:r>
            <a:endParaRPr dirty="0"/>
          </a:p>
        </p:txBody>
      </p:sp>
      <p:sp>
        <p:nvSpPr>
          <p:cNvPr id="530" name="Google Shape;530;p74"/>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lvl="0"/>
            <a:r>
              <a:rPr lang="en-US" dirty="0"/>
              <a:t>Integrate and execute Agent Mode in Excel to build analytical and reporting tools and workflows.</a:t>
            </a:r>
          </a:p>
          <a:p>
            <a:pPr lvl="0"/>
            <a:r>
              <a:rPr lang="en-US" dirty="0"/>
              <a:t>Design and deploy lightweight agents in Copilot Studio to perform repetitive data analysis tasks.</a:t>
            </a:r>
          </a:p>
          <a:p>
            <a:pPr lvl="0"/>
            <a:r>
              <a:rPr lang="en-US" dirty="0"/>
              <a:t>Demonstrate how agentic AI can extend across Microsoft 365 tools such as Power BI and Teams.</a:t>
            </a:r>
          </a:p>
          <a:p>
            <a:pPr lvl="0"/>
            <a:r>
              <a:rPr lang="en-US" dirty="0"/>
              <a:t>Apply best practices for guiding and supervising AI agents to ensure data accuracy and compliance.</a:t>
            </a:r>
          </a:p>
        </p:txBody>
      </p:sp>
      <p:sp>
        <p:nvSpPr>
          <p:cNvPr id="531" name="Google Shape;531;p74"/>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532" name="Google Shape;532;p74"/>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7EC05D59-85A8-0452-D839-4689C3D68DD0}"/>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5E2EA698-4083-DE7E-8E88-4D2BDDCDDBD2}"/>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 Build an Excel chatbot in Copilot Studio</a:t>
            </a:r>
            <a:endParaRPr dirty="0"/>
          </a:p>
        </p:txBody>
      </p:sp>
      <p:sp>
        <p:nvSpPr>
          <p:cNvPr id="538" name="Google Shape;538;p75">
            <a:extLst>
              <a:ext uri="{FF2B5EF4-FFF2-40B4-BE49-F238E27FC236}">
                <a16:creationId xmlns:a16="http://schemas.microsoft.com/office/drawing/2014/main" id="{A01C31D7-2C77-0130-F620-121449DCE5EA}"/>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Create a custom Copilot agent in Copilot Studio tailored for specific Excel-related use cases</a:t>
            </a:r>
          </a:p>
          <a:p>
            <a:pPr marL="202566" lvl="0" indent="-200978">
              <a:lnSpc>
                <a:spcPct val="100000"/>
              </a:lnSpc>
              <a:spcBef>
                <a:spcPts val="600"/>
              </a:spcBef>
            </a:pPr>
            <a:r>
              <a:rPr lang="en-US" dirty="0">
                <a:solidFill>
                  <a:schemeClr val="dk1"/>
                </a:solidFill>
              </a:rPr>
              <a:t>Add and manage trusted knowledge sources (like MVP websites) to ensure high-quality, domain-specific responses</a:t>
            </a:r>
          </a:p>
          <a:p>
            <a:pPr marL="202566" lvl="0" indent="-200978">
              <a:lnSpc>
                <a:spcPct val="100000"/>
              </a:lnSpc>
              <a:spcBef>
                <a:spcPts val="600"/>
              </a:spcBef>
            </a:pPr>
            <a:r>
              <a:rPr lang="en-US" dirty="0">
                <a:solidFill>
                  <a:schemeClr val="dk1"/>
                </a:solidFill>
              </a:rPr>
              <a:t>Test and publish the agent with simple topics added </a:t>
            </a:r>
          </a:p>
          <a:p>
            <a:pPr marL="202566" lvl="0" indent="-200978">
              <a:lnSpc>
                <a:spcPct val="100000"/>
              </a:lnSpc>
              <a:spcBef>
                <a:spcPts val="600"/>
              </a:spcBef>
            </a:pPr>
            <a:r>
              <a:rPr lang="en-US" dirty="0">
                <a:solidFill>
                  <a:schemeClr val="dk1"/>
                </a:solidFill>
              </a:rPr>
              <a:t>File: </a:t>
            </a:r>
            <a:r>
              <a:rPr lang="en-US" dirty="0">
                <a:solidFill>
                  <a:schemeClr val="dk1"/>
                </a:solidFill>
                <a:latin typeface="Consolas" panose="020B0609020204030204" pitchFamily="49" charset="0"/>
              </a:rPr>
              <a:t>mvp-knowledge-base-instructions.docx</a:t>
            </a:r>
          </a:p>
        </p:txBody>
      </p:sp>
      <p:sp>
        <p:nvSpPr>
          <p:cNvPr id="539" name="Google Shape;539;p75">
            <a:extLst>
              <a:ext uri="{FF2B5EF4-FFF2-40B4-BE49-F238E27FC236}">
                <a16:creationId xmlns:a16="http://schemas.microsoft.com/office/drawing/2014/main" id="{47973A36-397C-FB84-44E0-CFCC9ED821D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20</a:t>
            </a:fld>
            <a:endParaRPr/>
          </a:p>
        </p:txBody>
      </p:sp>
      <p:sp>
        <p:nvSpPr>
          <p:cNvPr id="541" name="Google Shape;541;p75">
            <a:extLst>
              <a:ext uri="{FF2B5EF4-FFF2-40B4-BE49-F238E27FC236}">
                <a16:creationId xmlns:a16="http://schemas.microsoft.com/office/drawing/2014/main" id="{8BB28267-9AE7-B5FD-160A-2B34BB004CE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387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D77FE85B-07A5-C57C-671D-85B264B6B35A}"/>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DCA201BF-1DD2-9397-3142-02E01188246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5E5410A1-33D8-1E74-C993-3D61D0DFAD85}"/>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Folder: </a:t>
            </a:r>
            <a:r>
              <a:rPr lang="en-US" dirty="0">
                <a:latin typeface="Consolas" panose="020B0609020204030204" pitchFamily="49" charset="0"/>
              </a:rPr>
              <a:t>copilot-studio-exercise</a:t>
            </a:r>
          </a:p>
          <a:p>
            <a:pPr marL="139700" lvl="0" indent="0" algn="l" rtl="0">
              <a:lnSpc>
                <a:spcPct val="100000"/>
              </a:lnSpc>
              <a:spcBef>
                <a:spcPts val="0"/>
              </a:spcBef>
              <a:spcAft>
                <a:spcPts val="0"/>
              </a:spcAft>
              <a:buSzPts val="1400"/>
              <a:buNone/>
            </a:pPr>
            <a:endParaRPr lang="en-US" dirty="0"/>
          </a:p>
          <a:p>
            <a:pPr>
              <a:lnSpc>
                <a:spcPct val="100000"/>
              </a:lnSpc>
            </a:pPr>
            <a:r>
              <a:rPr lang="en-US" dirty="0"/>
              <a:t>Create a chatbot that helps users find Excel keyboard shortcuts, using only the provided “Excel keyboard shortcuts” cheat sheet as its knowledge base</a:t>
            </a:r>
            <a:br>
              <a:rPr lang="en-US" dirty="0"/>
            </a:br>
            <a:endParaRPr lang="en-US" dirty="0"/>
          </a:p>
          <a:p>
            <a:pPr>
              <a:lnSpc>
                <a:spcPct val="100000"/>
              </a:lnSpc>
            </a:pPr>
            <a:r>
              <a:rPr lang="en-US" dirty="0"/>
              <a:t>Edit the “goodbye” topic to replace the default response (“okay, goodbye”) with a more engaging sign-off like “Keep on excelling,” then save and test </a:t>
            </a:r>
            <a:br>
              <a:rPr lang="en-US" dirty="0"/>
            </a:br>
            <a:endParaRPr lang="en-US" dirty="0"/>
          </a:p>
          <a:p>
            <a:pPr>
              <a:lnSpc>
                <a:spcPct val="100000"/>
              </a:lnSpc>
            </a:pPr>
            <a:r>
              <a:rPr lang="en-US" dirty="0"/>
              <a:t>Publish the chatbot and launch it in Microsoft Teams to see it running inside an external app</a:t>
            </a:r>
          </a:p>
        </p:txBody>
      </p:sp>
      <p:sp>
        <p:nvSpPr>
          <p:cNvPr id="548" name="Google Shape;548;p76">
            <a:extLst>
              <a:ext uri="{FF2B5EF4-FFF2-40B4-BE49-F238E27FC236}">
                <a16:creationId xmlns:a16="http://schemas.microsoft.com/office/drawing/2014/main" id="{DB0AF800-8F32-C9CE-2A52-0C6F1B5FD6A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21</a:t>
            </a:fld>
            <a:endParaRPr/>
          </a:p>
        </p:txBody>
      </p:sp>
      <p:sp>
        <p:nvSpPr>
          <p:cNvPr id="549" name="Google Shape;549;p76">
            <a:extLst>
              <a:ext uri="{FF2B5EF4-FFF2-40B4-BE49-F238E27FC236}">
                <a16:creationId xmlns:a16="http://schemas.microsoft.com/office/drawing/2014/main" id="{9A94B924-4866-2A21-E8DA-5E404ACFBE5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Create an Excel keyboard shortcut chatbot for Teams</a:t>
            </a:r>
          </a:p>
        </p:txBody>
      </p:sp>
      <p:pic>
        <p:nvPicPr>
          <p:cNvPr id="6" name="Picture 5">
            <a:extLst>
              <a:ext uri="{FF2B5EF4-FFF2-40B4-BE49-F238E27FC236}">
                <a16:creationId xmlns:a16="http://schemas.microsoft.com/office/drawing/2014/main" id="{F34E1298-0620-A329-8EA6-835B4D565751}"/>
              </a:ext>
            </a:extLst>
          </p:cNvPr>
          <p:cNvPicPr>
            <a:picLocks noChangeAspect="1"/>
          </p:cNvPicPr>
          <p:nvPr/>
        </p:nvPicPr>
        <p:blipFill>
          <a:blip r:embed="rId3"/>
          <a:stretch>
            <a:fillRect/>
          </a:stretch>
        </p:blipFill>
        <p:spPr>
          <a:xfrm>
            <a:off x="5648727" y="1997049"/>
            <a:ext cx="3452026" cy="2428647"/>
          </a:xfrm>
          <a:prstGeom prst="rect">
            <a:avLst/>
          </a:prstGeom>
        </p:spPr>
      </p:pic>
    </p:spTree>
    <p:extLst>
      <p:ext uri="{BB962C8B-B14F-4D97-AF65-F5344CB8AC3E}">
        <p14:creationId xmlns:p14="http://schemas.microsoft.com/office/powerpoint/2010/main" val="29928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B9E29BCA-0F56-C40C-E3E2-8D60BB041478}"/>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D2133578-B340-9BEE-AB28-74CC27261327}"/>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391651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6D6A481-DE70-ACFB-982B-38DE6DA525CE}"/>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1E932841-D8B9-F69C-5B08-8096AF32C15D}"/>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4104749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015FB5FF-7B2C-FEE0-0D76-A6D720740422}"/>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ED8A0B4-C6E2-780E-996B-9F8C767B4E7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III. Building and deploying an AI-powered workflow</a:t>
            </a:r>
            <a:endParaRPr dirty="0"/>
          </a:p>
        </p:txBody>
      </p:sp>
      <p:sp>
        <p:nvSpPr>
          <p:cNvPr id="547" name="Google Shape;547;p76">
            <a:extLst>
              <a:ext uri="{FF2B5EF4-FFF2-40B4-BE49-F238E27FC236}">
                <a16:creationId xmlns:a16="http://schemas.microsoft.com/office/drawing/2014/main" id="{91444F0D-E50F-02E5-6665-FC092E7F6958}"/>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copilot-text-time-series-exercise.xlsx</a:t>
            </a:r>
          </a:p>
          <a:p>
            <a:pPr marL="139700" lvl="0" indent="0" algn="l" rtl="0">
              <a:lnSpc>
                <a:spcPct val="100000"/>
              </a:lnSpc>
              <a:spcBef>
                <a:spcPts val="0"/>
              </a:spcBef>
              <a:spcAft>
                <a:spcPts val="0"/>
              </a:spcAft>
              <a:buSzPts val="1400"/>
              <a:buNone/>
            </a:pPr>
            <a:endParaRPr lang="en-US" dirty="0"/>
          </a:p>
          <a:p>
            <a:pPr>
              <a:lnSpc>
                <a:spcPct val="100000"/>
              </a:lnSpc>
            </a:pPr>
            <a:r>
              <a:rPr lang="en-US" dirty="0"/>
              <a:t>Analyze customer reviews across different time periods using this dataset</a:t>
            </a:r>
          </a:p>
          <a:p>
            <a:pPr>
              <a:lnSpc>
                <a:spcPct val="100000"/>
              </a:lnSpc>
            </a:pPr>
            <a:r>
              <a:rPr lang="en-US" dirty="0"/>
              <a:t>Use Copilot to visualize the top positive and negative sentiment words for each quarter</a:t>
            </a:r>
          </a:p>
          <a:p>
            <a:pPr>
              <a:lnSpc>
                <a:spcPct val="100000"/>
              </a:lnSpc>
            </a:pPr>
            <a:r>
              <a:rPr lang="en-US" dirty="0"/>
              <a:t>Ask Copilot to explain the strengths and limitations of this type of sentiment analysis.</a:t>
            </a:r>
            <a:endParaRPr dirty="0"/>
          </a:p>
        </p:txBody>
      </p:sp>
      <p:sp>
        <p:nvSpPr>
          <p:cNvPr id="548" name="Google Shape;548;p76">
            <a:extLst>
              <a:ext uri="{FF2B5EF4-FFF2-40B4-BE49-F238E27FC236}">
                <a16:creationId xmlns:a16="http://schemas.microsoft.com/office/drawing/2014/main" id="{76900D63-14F7-BDB8-B128-A91342BD8B7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549" name="Google Shape;549;p76">
            <a:extLst>
              <a:ext uri="{FF2B5EF4-FFF2-40B4-BE49-F238E27FC236}">
                <a16:creationId xmlns:a16="http://schemas.microsoft.com/office/drawing/2014/main" id="{D4E03F0E-BEED-8AB6-23F6-507860C43883}"/>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Tracking customer reviews over time</a:t>
            </a:r>
            <a:endParaRPr dirty="0"/>
          </a:p>
        </p:txBody>
      </p:sp>
      <p:pic>
        <p:nvPicPr>
          <p:cNvPr id="4" name="Picture 3">
            <a:extLst>
              <a:ext uri="{FF2B5EF4-FFF2-40B4-BE49-F238E27FC236}">
                <a16:creationId xmlns:a16="http://schemas.microsoft.com/office/drawing/2014/main" id="{8F2AB57D-E5BB-A174-36D3-F77A1A1D0E8D}"/>
              </a:ext>
            </a:extLst>
          </p:cNvPr>
          <p:cNvPicPr>
            <a:picLocks noChangeAspect="1"/>
          </p:cNvPicPr>
          <p:nvPr/>
        </p:nvPicPr>
        <p:blipFill>
          <a:blip r:embed="rId3"/>
          <a:stretch>
            <a:fillRect/>
          </a:stretch>
        </p:blipFill>
        <p:spPr>
          <a:xfrm>
            <a:off x="5659581" y="2040656"/>
            <a:ext cx="3484344" cy="2378943"/>
          </a:xfrm>
          <a:prstGeom prst="rect">
            <a:avLst/>
          </a:prstGeom>
        </p:spPr>
      </p:pic>
    </p:spTree>
    <p:extLst>
      <p:ext uri="{BB962C8B-B14F-4D97-AF65-F5344CB8AC3E}">
        <p14:creationId xmlns:p14="http://schemas.microsoft.com/office/powerpoint/2010/main" val="8399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885D7BC9-F744-67C8-74E8-6C1E9844F50F}"/>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295BDEBC-6E7F-FEE6-3F67-7D8454C93A55}"/>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606347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C4C50CF6-D524-B0CD-BC10-E7112624B4DA}"/>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DA0A5A88-136A-FCB5-C174-E56A6C6F10E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V. Wrap-up and Q&amp;A</a:t>
            </a:r>
            <a:endParaRPr dirty="0"/>
          </a:p>
        </p:txBody>
      </p:sp>
      <p:sp>
        <p:nvSpPr>
          <p:cNvPr id="538" name="Google Shape;538;p75">
            <a:extLst>
              <a:ext uri="{FF2B5EF4-FFF2-40B4-BE49-F238E27FC236}">
                <a16:creationId xmlns:a16="http://schemas.microsoft.com/office/drawing/2014/main" id="{0FBF0D54-82D9-455C-88F4-A7FA8A0F6AE0}"/>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Techniques for validating and cross-checking AI-generated insights in Excel</a:t>
            </a:r>
          </a:p>
          <a:p>
            <a:pPr marL="202566" lvl="0" indent="-200978">
              <a:lnSpc>
                <a:spcPct val="100000"/>
              </a:lnSpc>
              <a:spcBef>
                <a:spcPts val="600"/>
              </a:spcBef>
            </a:pPr>
            <a:r>
              <a:rPr lang="en-US" dirty="0">
                <a:solidFill>
                  <a:schemeClr val="dk1"/>
                </a:solidFill>
              </a:rPr>
              <a:t>Key takeaways and lessons from today's session</a:t>
            </a:r>
          </a:p>
          <a:p>
            <a:pPr marL="202566" lvl="0" indent="-200978">
              <a:lnSpc>
                <a:spcPct val="100000"/>
              </a:lnSpc>
              <a:spcBef>
                <a:spcPts val="600"/>
              </a:spcBef>
            </a:pPr>
            <a:r>
              <a:rPr lang="en" dirty="0">
                <a:solidFill>
                  <a:schemeClr val="dk1"/>
                </a:solidFill>
              </a:rPr>
              <a:t>Recommended resources &amp; next steps </a:t>
            </a:r>
            <a:endParaRPr dirty="0">
              <a:solidFill>
                <a:schemeClr val="dk1"/>
              </a:solidFill>
            </a:endParaRPr>
          </a:p>
        </p:txBody>
      </p:sp>
      <p:sp>
        <p:nvSpPr>
          <p:cNvPr id="539" name="Google Shape;539;p75">
            <a:extLst>
              <a:ext uri="{FF2B5EF4-FFF2-40B4-BE49-F238E27FC236}">
                <a16:creationId xmlns:a16="http://schemas.microsoft.com/office/drawing/2014/main" id="{8FDFB5B3-A1EE-0DA5-5D8F-3C4810D1AB2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26</a:t>
            </a:fld>
            <a:endParaRPr/>
          </a:p>
        </p:txBody>
      </p:sp>
      <p:sp>
        <p:nvSpPr>
          <p:cNvPr id="541" name="Google Shape;541;p75">
            <a:extLst>
              <a:ext uri="{FF2B5EF4-FFF2-40B4-BE49-F238E27FC236}">
                <a16:creationId xmlns:a16="http://schemas.microsoft.com/office/drawing/2014/main" id="{201B8121-BDE8-3632-06CA-95689668A878}"/>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496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896E8EC-C027-50F1-1D46-63BB1D8EA9E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B4395B1C-A8A9-9571-0AAD-5227DB2E8F4D}"/>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Key Takeaways For Today</a:t>
            </a:r>
            <a:endParaRPr dirty="0"/>
          </a:p>
        </p:txBody>
      </p:sp>
      <p:sp>
        <p:nvSpPr>
          <p:cNvPr id="572" name="Google Shape;572;p79">
            <a:extLst>
              <a:ext uri="{FF2B5EF4-FFF2-40B4-BE49-F238E27FC236}">
                <a16:creationId xmlns:a16="http://schemas.microsoft.com/office/drawing/2014/main" id="{2F0182C0-B733-0BC4-B1E4-6403074E1C8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AI-powered Python in Excel is designed for experienced users, not beginners</a:t>
            </a:r>
          </a:p>
          <a:p>
            <a:pPr marL="457200" lvl="0" indent="-317500" algn="l" rtl="0">
              <a:lnSpc>
                <a:spcPct val="108000"/>
              </a:lnSpc>
              <a:spcBef>
                <a:spcPts val="0"/>
              </a:spcBef>
              <a:spcAft>
                <a:spcPts val="0"/>
              </a:spcAft>
              <a:buSzPts val="1400"/>
              <a:buChar char="●"/>
            </a:pPr>
            <a:r>
              <a:rPr lang="en-US" dirty="0"/>
              <a:t>Human analysts remain essential for oversight and interpretation</a:t>
            </a:r>
          </a:p>
          <a:p>
            <a:pPr marL="457200" lvl="0" indent="-317500" algn="l" rtl="0">
              <a:lnSpc>
                <a:spcPct val="108000"/>
              </a:lnSpc>
              <a:spcBef>
                <a:spcPts val="0"/>
              </a:spcBef>
              <a:spcAft>
                <a:spcPts val="0"/>
              </a:spcAft>
              <a:buSzPts val="1400"/>
              <a:buChar char="●"/>
            </a:pPr>
            <a:r>
              <a:rPr lang="en-US" dirty="0"/>
              <a:t>How could this shift reshape the future of data analytics?</a:t>
            </a:r>
          </a:p>
          <a:p>
            <a:pPr lvl="1">
              <a:lnSpc>
                <a:spcPct val="108000"/>
              </a:lnSpc>
              <a:spcBef>
                <a:spcPts val="0"/>
              </a:spcBef>
              <a:buChar char="●"/>
            </a:pPr>
            <a:r>
              <a:rPr lang="en-US" dirty="0"/>
              <a:t>Is this the beginning of the end for dashboard-centric “self-service BI”?</a:t>
            </a:r>
          </a:p>
          <a:p>
            <a:pPr lvl="1">
              <a:lnSpc>
                <a:spcPct val="108000"/>
              </a:lnSpc>
              <a:spcBef>
                <a:spcPts val="0"/>
              </a:spcBef>
              <a:buChar char="●"/>
            </a:pPr>
            <a:r>
              <a:rPr lang="en-US" dirty="0"/>
              <a:t>The rise of augmented analytics and the “citizen data scientist”</a:t>
            </a:r>
          </a:p>
        </p:txBody>
      </p:sp>
      <p:sp>
        <p:nvSpPr>
          <p:cNvPr id="573" name="Google Shape;573;p79">
            <a:extLst>
              <a:ext uri="{FF2B5EF4-FFF2-40B4-BE49-F238E27FC236}">
                <a16:creationId xmlns:a16="http://schemas.microsoft.com/office/drawing/2014/main" id="{5D6F23C4-D868-C78E-940B-4175CE7A2DC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574" name="Google Shape;574;p79">
            <a:extLst>
              <a:ext uri="{FF2B5EF4-FFF2-40B4-BE49-F238E27FC236}">
                <a16:creationId xmlns:a16="http://schemas.microsoft.com/office/drawing/2014/main" id="{9191B138-D227-8A32-71C3-6C0258B0002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591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9E2CC87E-C953-BD94-6B2C-2ACA1240E0AD}"/>
            </a:ext>
          </a:extLst>
        </p:cNvPr>
        <p:cNvGrpSpPr/>
        <p:nvPr/>
      </p:nvGrpSpPr>
      <p:grpSpPr>
        <a:xfrm>
          <a:off x="0" y="0"/>
          <a:ext cx="0" cy="0"/>
          <a:chOff x="0" y="0"/>
          <a:chExt cx="0" cy="0"/>
        </a:xfrm>
      </p:grpSpPr>
      <p:pic>
        <p:nvPicPr>
          <p:cNvPr id="3" name="Picture 2" descr="A person with a blue mask&#10;&#10;AI-generated content may be incorrect.">
            <a:extLst>
              <a:ext uri="{FF2B5EF4-FFF2-40B4-BE49-F238E27FC236}">
                <a16:creationId xmlns:a16="http://schemas.microsoft.com/office/drawing/2014/main" id="{D581B12C-E40C-93BC-898C-CAF8304D564A}"/>
              </a:ext>
            </a:extLst>
          </p:cNvPr>
          <p:cNvPicPr>
            <a:picLocks noChangeAspect="1"/>
          </p:cNvPicPr>
          <p:nvPr/>
        </p:nvPicPr>
        <p:blipFill>
          <a:blip r:embed="rId3"/>
          <a:srcRect l="25704" r="29233" b="8030"/>
          <a:stretch/>
        </p:blipFill>
        <p:spPr>
          <a:xfrm>
            <a:off x="6579476" y="1239825"/>
            <a:ext cx="1744717" cy="3560850"/>
          </a:xfrm>
          <a:prstGeom prst="rect">
            <a:avLst/>
          </a:prstGeom>
        </p:spPr>
      </p:pic>
      <p:sp>
        <p:nvSpPr>
          <p:cNvPr id="571" name="Google Shape;571;p79">
            <a:extLst>
              <a:ext uri="{FF2B5EF4-FFF2-40B4-BE49-F238E27FC236}">
                <a16:creationId xmlns:a16="http://schemas.microsoft.com/office/drawing/2014/main" id="{88A94A1E-76BA-7214-3171-FAC702ACD5B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Cross-checking AI-powered Excel</a:t>
            </a:r>
            <a:endParaRPr dirty="0"/>
          </a:p>
        </p:txBody>
      </p:sp>
      <p:sp>
        <p:nvSpPr>
          <p:cNvPr id="572" name="Google Shape;572;p79">
            <a:extLst>
              <a:ext uri="{FF2B5EF4-FFF2-40B4-BE49-F238E27FC236}">
                <a16:creationId xmlns:a16="http://schemas.microsoft.com/office/drawing/2014/main" id="{10F145F9-7CA2-40B6-67C5-B6F5D59F9C84}"/>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What processes can we follow to safeguard and cross-check our Python-Copilot-Excel workflow? </a:t>
            </a:r>
          </a:p>
          <a:p>
            <a:pPr lvl="1">
              <a:lnSpc>
                <a:spcPct val="108000"/>
              </a:lnSpc>
              <a:spcBef>
                <a:spcPts val="0"/>
              </a:spcBef>
              <a:buChar char="●"/>
            </a:pPr>
            <a:r>
              <a:rPr lang="en-US" dirty="0"/>
              <a:t>Resource: </a:t>
            </a:r>
            <a:r>
              <a:rPr lang="en-US" dirty="0">
                <a:hlinkClick r:id="rId4"/>
              </a:rPr>
              <a:t>https://stringfestanalytics.com/how-to-cross-check-ai-generated-insights-in-excel/</a:t>
            </a:r>
            <a:endParaRPr lang="en-US" dirty="0"/>
          </a:p>
          <a:p>
            <a:pPr lvl="1">
              <a:lnSpc>
                <a:spcPct val="108000"/>
              </a:lnSpc>
              <a:spcBef>
                <a:spcPts val="0"/>
              </a:spcBef>
              <a:buChar char="●"/>
            </a:pPr>
            <a:r>
              <a:rPr lang="en-US" dirty="0"/>
              <a:t>“Treat AI like an intern” </a:t>
            </a:r>
          </a:p>
        </p:txBody>
      </p:sp>
      <p:sp>
        <p:nvSpPr>
          <p:cNvPr id="573" name="Google Shape;573;p79">
            <a:extLst>
              <a:ext uri="{FF2B5EF4-FFF2-40B4-BE49-F238E27FC236}">
                <a16:creationId xmlns:a16="http://schemas.microsoft.com/office/drawing/2014/main" id="{40C4FD59-D0EC-B1E8-29CC-C8F1279B7E4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574" name="Google Shape;574;p79">
            <a:extLst>
              <a:ext uri="{FF2B5EF4-FFF2-40B4-BE49-F238E27FC236}">
                <a16:creationId xmlns:a16="http://schemas.microsoft.com/office/drawing/2014/main" id="{AC20FF68-3FEB-F965-2EEE-0AA6BD63E02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20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Recommended Resources</a:t>
            </a:r>
            <a:endParaRPr dirty="0"/>
          </a:p>
        </p:txBody>
      </p:sp>
      <p:sp>
        <p:nvSpPr>
          <p:cNvPr id="590" name="Google Shape;590;p82"/>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pPr lvl="0"/>
            <a:r>
              <a:rPr lang="en-US" dirty="0"/>
              <a:t>Read </a:t>
            </a:r>
            <a:r>
              <a:rPr lang="en-US" i="1" dirty="0">
                <a:hlinkClick r:id="rId3"/>
              </a:rPr>
              <a:t>Microsoft Copilot Studio Quick Start</a:t>
            </a:r>
            <a:endParaRPr lang="en-US" dirty="0"/>
          </a:p>
          <a:p>
            <a:pPr lvl="0"/>
            <a:r>
              <a:rPr lang="en-US" dirty="0"/>
              <a:t>Read  </a:t>
            </a:r>
            <a:r>
              <a:rPr lang="en-US" i="1" dirty="0">
                <a:hlinkClick r:id="rId4"/>
              </a:rPr>
              <a:t>Learning Generative AI Tools for Excel</a:t>
            </a:r>
            <a:endParaRPr lang="en-US" dirty="0"/>
          </a:p>
          <a:p>
            <a:pPr lvl="0"/>
            <a:r>
              <a:rPr lang="en-US"/>
              <a:t>Take </a:t>
            </a:r>
            <a:r>
              <a:rPr lang="en-US">
                <a:hlinkClick r:id="rId5"/>
              </a:rPr>
              <a:t>“Copilot in Microsoft 365: A Practical Introduction to Working with Generative AI in Microsoft 365”</a:t>
            </a:r>
            <a:endParaRPr lang="en-US"/>
          </a:p>
        </p:txBody>
      </p:sp>
      <p:sp>
        <p:nvSpPr>
          <p:cNvPr id="591" name="Google Shape;591;p82"/>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593" name="Google Shape;593;p82"/>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Available on O’Reilly Online Learning: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7D7BCACC-26AC-EABA-151E-63525B8D637D}"/>
            </a:ext>
          </a:extLst>
        </p:cNvPr>
        <p:cNvGrpSpPr/>
        <p:nvPr/>
      </p:nvGrpSpPr>
      <p:grpSpPr>
        <a:xfrm>
          <a:off x="0" y="0"/>
          <a:ext cx="0" cy="0"/>
          <a:chOff x="0" y="0"/>
          <a:chExt cx="0" cy="0"/>
        </a:xfrm>
      </p:grpSpPr>
      <p:sp>
        <p:nvSpPr>
          <p:cNvPr id="529" name="Google Shape;529;p74">
            <a:extLst>
              <a:ext uri="{FF2B5EF4-FFF2-40B4-BE49-F238E27FC236}">
                <a16:creationId xmlns:a16="http://schemas.microsoft.com/office/drawing/2014/main" id="{6F5DE33B-F28A-FC5E-1A86-8D37EB34909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Schedule For Today</a:t>
            </a:r>
            <a:endParaRPr dirty="0"/>
          </a:p>
        </p:txBody>
      </p:sp>
      <p:sp>
        <p:nvSpPr>
          <p:cNvPr id="530" name="Google Shape;530;p74">
            <a:extLst>
              <a:ext uri="{FF2B5EF4-FFF2-40B4-BE49-F238E27FC236}">
                <a16:creationId xmlns:a16="http://schemas.microsoft.com/office/drawing/2014/main" id="{A761C364-1425-8E83-4576-7D0F52F4C57E}"/>
              </a:ext>
            </a:extLst>
          </p:cNvPr>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marL="457200" lvl="0" indent="-317500" algn="l" rtl="0">
              <a:lnSpc>
                <a:spcPct val="115000"/>
              </a:lnSpc>
              <a:spcBef>
                <a:spcPts val="0"/>
              </a:spcBef>
              <a:spcAft>
                <a:spcPts val="0"/>
              </a:spcAft>
              <a:buSzPts val="1400"/>
              <a:buChar char="●"/>
            </a:pPr>
            <a:r>
              <a:rPr lang="en-US" dirty="0"/>
              <a:t>Module 1: Agent Mode and Pre-Built Agents</a:t>
            </a:r>
          </a:p>
          <a:p>
            <a:pPr marL="457200" lvl="0" indent="-317500" algn="l" rtl="0">
              <a:lnSpc>
                <a:spcPct val="115000"/>
              </a:lnSpc>
              <a:spcBef>
                <a:spcPts val="0"/>
              </a:spcBef>
              <a:spcAft>
                <a:spcPts val="0"/>
              </a:spcAft>
              <a:buSzPts val="1400"/>
              <a:buChar char="●"/>
            </a:pPr>
            <a:r>
              <a:rPr lang="en-US" dirty="0"/>
              <a:t>Module 2: Build an Excel Chatbot in Copilot Studio</a:t>
            </a:r>
          </a:p>
          <a:p>
            <a:pPr marL="457200" lvl="0" indent="-317500" algn="l" rtl="0">
              <a:lnSpc>
                <a:spcPct val="115000"/>
              </a:lnSpc>
              <a:spcBef>
                <a:spcPts val="0"/>
              </a:spcBef>
              <a:spcAft>
                <a:spcPts val="0"/>
              </a:spcAft>
              <a:buSzPts val="1400"/>
              <a:buChar char="●"/>
            </a:pPr>
            <a:r>
              <a:rPr lang="en-US" dirty="0"/>
              <a:t>Module 3: Building and Deploying an Automated AI Workflow</a:t>
            </a:r>
          </a:p>
        </p:txBody>
      </p:sp>
      <p:sp>
        <p:nvSpPr>
          <p:cNvPr id="531" name="Google Shape;531;p74">
            <a:extLst>
              <a:ext uri="{FF2B5EF4-FFF2-40B4-BE49-F238E27FC236}">
                <a16:creationId xmlns:a16="http://schemas.microsoft.com/office/drawing/2014/main" id="{8E9B6134-71BE-34C1-1CA8-38770D93B06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532" name="Google Shape;532;p74">
            <a:extLst>
              <a:ext uri="{FF2B5EF4-FFF2-40B4-BE49-F238E27FC236}">
                <a16:creationId xmlns:a16="http://schemas.microsoft.com/office/drawing/2014/main" id="{3550B1AB-0878-D90B-0750-54920D42713E}"/>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934B8D9-0EA4-9322-D120-AEE880B45E99}"/>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3E068014-A85C-138E-7949-CE58C7B3473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Takeaways</a:t>
            </a:r>
            <a:endParaRPr/>
          </a:p>
        </p:txBody>
      </p:sp>
      <p:sp>
        <p:nvSpPr>
          <p:cNvPr id="590" name="Google Shape;590;p82">
            <a:extLst>
              <a:ext uri="{FF2B5EF4-FFF2-40B4-BE49-F238E27FC236}">
                <a16:creationId xmlns:a16="http://schemas.microsoft.com/office/drawing/2014/main" id="{FB76A1D7-B0A4-2974-4B31-B1E7132B20BF}"/>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hlinkClick r:id="rId3"/>
              </a:rPr>
              <a:t>stringfestanalytics.com</a:t>
            </a:r>
            <a:r>
              <a:rPr lang="en-US" dirty="0"/>
              <a:t>: Subscribe for more content and updates</a:t>
            </a:r>
          </a:p>
          <a:p>
            <a:pPr lvl="1"/>
            <a:r>
              <a:rPr lang="en-US" dirty="0"/>
              <a:t>Check </a:t>
            </a:r>
            <a:r>
              <a:rPr lang="en-US" dirty="0">
                <a:latin typeface="Consolas" panose="020B0609020204030204" pitchFamily="49" charset="0"/>
              </a:rPr>
              <a:t>ai-powered-python-in-excel-resources.docx</a:t>
            </a:r>
            <a:r>
              <a:rPr lang="en-US" dirty="0"/>
              <a:t> in your resource folder for a series of curated posts on this topic</a:t>
            </a:r>
          </a:p>
          <a:p>
            <a:r>
              <a:rPr lang="en-US" dirty="0">
                <a:hlinkClick r:id="rId4"/>
              </a:rPr>
              <a:t>linkedin.com/in/gjmount</a:t>
            </a:r>
            <a:r>
              <a:rPr lang="en-US" dirty="0"/>
              <a:t>: Follow for all things analytics in modern Excel</a:t>
            </a:r>
          </a:p>
        </p:txBody>
      </p:sp>
      <p:sp>
        <p:nvSpPr>
          <p:cNvPr id="591" name="Google Shape;591;p82">
            <a:extLst>
              <a:ext uri="{FF2B5EF4-FFF2-40B4-BE49-F238E27FC236}">
                <a16:creationId xmlns:a16="http://schemas.microsoft.com/office/drawing/2014/main" id="{7DF7F4AF-C973-E734-16A3-9D9622ED9442}"/>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0FE583A9-5FE5-D616-9068-E5ACD820138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593" name="Google Shape;593;p82">
            <a:extLst>
              <a:ext uri="{FF2B5EF4-FFF2-40B4-BE49-F238E27FC236}">
                <a16:creationId xmlns:a16="http://schemas.microsoft.com/office/drawing/2014/main" id="{2758378E-B80D-03BA-2418-F6DB94FC8E7B}"/>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 in touch</a:t>
            </a:r>
            <a:endParaRPr dirty="0"/>
          </a:p>
        </p:txBody>
      </p:sp>
    </p:spTree>
    <p:extLst>
      <p:ext uri="{BB962C8B-B14F-4D97-AF65-F5344CB8AC3E}">
        <p14:creationId xmlns:p14="http://schemas.microsoft.com/office/powerpoint/2010/main" val="580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EE9C93C-5F85-9A3E-861D-B0C9FF65F730}"/>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12DAA82E-F6B2-70AE-EC45-FC6596F69F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Takeaways</a:t>
            </a:r>
            <a:endParaRPr dirty="0"/>
          </a:p>
        </p:txBody>
      </p:sp>
      <p:sp>
        <p:nvSpPr>
          <p:cNvPr id="590" name="Google Shape;590;p82">
            <a:extLst>
              <a:ext uri="{FF2B5EF4-FFF2-40B4-BE49-F238E27FC236}">
                <a16:creationId xmlns:a16="http://schemas.microsoft.com/office/drawing/2014/main" id="{AE1F503B-40C9-9DAD-B29D-5CB1D927EC60}"/>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A quick survey will appear on your screen soon… we’d love to hear your thoughts</a:t>
            </a:r>
          </a:p>
          <a:p>
            <a:r>
              <a:rPr lang="en-US" dirty="0"/>
              <a:t>You’ll receive a recording via email within 24-48 hours.  </a:t>
            </a:r>
          </a:p>
          <a:p>
            <a:r>
              <a:rPr lang="en-US" dirty="0"/>
              <a:t>Thanks so much for joining -- hope to see you at future events!</a:t>
            </a:r>
          </a:p>
        </p:txBody>
      </p:sp>
      <p:sp>
        <p:nvSpPr>
          <p:cNvPr id="591" name="Google Shape;591;p82">
            <a:extLst>
              <a:ext uri="{FF2B5EF4-FFF2-40B4-BE49-F238E27FC236}">
                <a16:creationId xmlns:a16="http://schemas.microsoft.com/office/drawing/2014/main" id="{0FDEA4D7-A21A-3B76-FB0B-FB4D07511C9B}"/>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5370CDB2-61AE-374B-078F-C855323A6202}"/>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593" name="Google Shape;593;p82">
            <a:extLst>
              <a:ext uri="{FF2B5EF4-FFF2-40B4-BE49-F238E27FC236}">
                <a16:creationId xmlns:a16="http://schemas.microsoft.com/office/drawing/2014/main" id="{C365D033-3D3C-D97A-ADFF-A62C80A1076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Next steps</a:t>
            </a:r>
            <a:endParaRPr dirty="0"/>
          </a:p>
        </p:txBody>
      </p:sp>
    </p:spTree>
    <p:extLst>
      <p:ext uri="{BB962C8B-B14F-4D97-AF65-F5344CB8AC3E}">
        <p14:creationId xmlns:p14="http://schemas.microsoft.com/office/powerpoint/2010/main" val="1278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0"/>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extLst>
      <p:ext uri="{BB962C8B-B14F-4D97-AF65-F5344CB8AC3E}">
        <p14:creationId xmlns:p14="http://schemas.microsoft.com/office/powerpoint/2010/main" val="3542854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p7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Poll: What will you ask attendees?</a:t>
            </a:r>
            <a:endParaRPr/>
          </a:p>
        </p:txBody>
      </p:sp>
      <p:sp>
        <p:nvSpPr>
          <p:cNvPr id="555" name="Google Shape;555;p77"/>
          <p:cNvSpPr txBox="1">
            <a:spLocks noGrp="1"/>
          </p:cNvSpPr>
          <p:nvPr>
            <p:ph type="body" idx="1"/>
          </p:nvPr>
        </p:nvSpPr>
        <p:spPr>
          <a:xfrm>
            <a:off x="506875" y="1878975"/>
            <a:ext cx="5968200" cy="2921700"/>
          </a:xfrm>
          <a:prstGeom prst="rect">
            <a:avLst/>
          </a:prstGeom>
          <a:noFill/>
          <a:ln>
            <a:noFill/>
          </a:ln>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a:t>Polls are a great way to check in with attendees! You can ask them about their </a:t>
            </a:r>
            <a:r>
              <a:rPr lang="en" b="1"/>
              <a:t>opinions</a:t>
            </a:r>
            <a:r>
              <a:rPr lang="en"/>
              <a:t>, </a:t>
            </a:r>
            <a:r>
              <a:rPr lang="en" b="1"/>
              <a:t>experience level</a:t>
            </a:r>
            <a:r>
              <a:rPr lang="en"/>
              <a:t>, or </a:t>
            </a:r>
            <a:r>
              <a:rPr lang="en" b="1"/>
              <a:t>quiz their knowledge</a:t>
            </a:r>
            <a:r>
              <a:rPr lang="en"/>
              <a:t>. We find that 1-3 poll questions per hour is best.</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Poll answer 1</a:t>
            </a:r>
            <a:endParaRPr/>
          </a:p>
          <a:p>
            <a:pPr marL="457200" lvl="0" indent="-317500" algn="l" rtl="0">
              <a:lnSpc>
                <a:spcPct val="115000"/>
              </a:lnSpc>
              <a:spcBef>
                <a:spcPts val="0"/>
              </a:spcBef>
              <a:spcAft>
                <a:spcPts val="0"/>
              </a:spcAft>
              <a:buSzPts val="1400"/>
              <a:buChar char="●"/>
            </a:pPr>
            <a:r>
              <a:rPr lang="en"/>
              <a:t>Poll answer 2</a:t>
            </a:r>
            <a:endParaRPr/>
          </a:p>
          <a:p>
            <a:pPr marL="457200" lvl="0" indent="-317500" algn="l" rtl="0">
              <a:lnSpc>
                <a:spcPct val="115000"/>
              </a:lnSpc>
              <a:spcBef>
                <a:spcPts val="0"/>
              </a:spcBef>
              <a:spcAft>
                <a:spcPts val="0"/>
              </a:spcAft>
              <a:buSzPts val="1400"/>
              <a:buChar char="●"/>
            </a:pPr>
            <a:r>
              <a:rPr lang="en"/>
              <a:t>Poll answer 3</a:t>
            </a:r>
            <a:endParaRPr/>
          </a:p>
        </p:txBody>
      </p:sp>
      <p:sp>
        <p:nvSpPr>
          <p:cNvPr id="556" name="Google Shape;556;p77"/>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34</a:t>
            </a:fld>
            <a:endParaRPr/>
          </a:p>
        </p:txBody>
      </p:sp>
      <p:sp>
        <p:nvSpPr>
          <p:cNvPr id="557" name="Google Shape;557;p77"/>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81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7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
              <a:t>What should attendees think about? Ask a prompt question that attendees can answer in the group chat.</a:t>
            </a:r>
            <a:endParaRPr/>
          </a:p>
        </p:txBody>
      </p:sp>
      <p:sp>
        <p:nvSpPr>
          <p:cNvPr id="573" name="Google Shape;573;p7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35</a:t>
            </a:fld>
            <a:endParaRPr/>
          </a:p>
        </p:txBody>
      </p:sp>
      <p:sp>
        <p:nvSpPr>
          <p:cNvPr id="574" name="Google Shape;574;p79"/>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33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in Excel? </a:t>
            </a:r>
          </a:p>
          <a:p>
            <a:pPr lvl="1">
              <a:spcBef>
                <a:spcPts val="1200"/>
              </a:spcBef>
              <a:buChar char="●"/>
            </a:pPr>
            <a:r>
              <a:rPr lang="en-US" dirty="0">
                <a:solidFill>
                  <a:schemeClr val="dk1"/>
                </a:solidFill>
              </a:rPr>
              <a:t>Home &gt; Copilot</a:t>
            </a:r>
            <a:endParaRPr dirty="0"/>
          </a:p>
        </p:txBody>
      </p:sp>
      <p:sp>
        <p:nvSpPr>
          <p:cNvPr id="564" name="Google Shape;564;p7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65" name="Google Shape;565;p78"/>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F194EDD-236A-F1FD-8BD9-677C2ED0F6E5}"/>
              </a:ext>
            </a:extLst>
          </p:cNvPr>
          <p:cNvPicPr>
            <a:picLocks noChangeAspect="1"/>
          </p:cNvPicPr>
          <p:nvPr/>
        </p:nvPicPr>
        <p:blipFill>
          <a:blip r:embed="rId4"/>
          <a:stretch>
            <a:fillRect/>
          </a:stretch>
        </p:blipFill>
        <p:spPr>
          <a:xfrm>
            <a:off x="1350579" y="3621534"/>
            <a:ext cx="6723161" cy="12341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128DE2A-D5DA-E9F0-F7C8-4503DBE591BF}"/>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91E8A28A-1874-8FFE-61AA-0AAC28C22BBC}"/>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C3CBE143-FE80-436D-095B-3DB9CDFA63F7}"/>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Agent Mode in Excel Online? </a:t>
            </a:r>
          </a:p>
          <a:p>
            <a:pPr lvl="1">
              <a:spcBef>
                <a:spcPts val="1200"/>
              </a:spcBef>
              <a:buChar char="●"/>
            </a:pPr>
            <a:r>
              <a:rPr lang="en-US" dirty="0">
                <a:solidFill>
                  <a:schemeClr val="dk1"/>
                </a:solidFill>
              </a:rPr>
              <a:t>Available via the Frontier program </a:t>
            </a:r>
            <a:endParaRPr dirty="0"/>
          </a:p>
        </p:txBody>
      </p:sp>
      <p:sp>
        <p:nvSpPr>
          <p:cNvPr id="564" name="Google Shape;564;p78">
            <a:extLst>
              <a:ext uri="{FF2B5EF4-FFF2-40B4-BE49-F238E27FC236}">
                <a16:creationId xmlns:a16="http://schemas.microsoft.com/office/drawing/2014/main" id="{DE347E98-E11B-22E4-236C-09003F81F758}"/>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565" name="Google Shape;565;p78">
            <a:extLst>
              <a:ext uri="{FF2B5EF4-FFF2-40B4-BE49-F238E27FC236}">
                <a16:creationId xmlns:a16="http://schemas.microsoft.com/office/drawing/2014/main" id="{02CA0C1D-120B-34CC-5460-B96E326148FC}"/>
              </a:ext>
            </a:extLst>
          </p:cNvPr>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2DDE68F3-842D-F321-C7C8-CCE3B388D53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38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3744B813-9E11-E43F-EB38-76BAE3142884}"/>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CC1C4165-8D13-4248-1A2E-B6DE93EA532B}"/>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3C8BD289-3027-4A52-7136-86B0AFB6FB58}"/>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Studio?</a:t>
            </a:r>
          </a:p>
          <a:p>
            <a:pPr lvl="1">
              <a:spcBef>
                <a:spcPts val="1200"/>
              </a:spcBef>
              <a:buChar char="●"/>
            </a:pPr>
            <a:r>
              <a:rPr lang="en-US" dirty="0">
                <a:solidFill>
                  <a:schemeClr val="dk1"/>
                </a:solidFill>
              </a:rPr>
              <a:t>Free trial available: </a:t>
            </a:r>
            <a:r>
              <a:rPr lang="en-US" dirty="0">
                <a:solidFill>
                  <a:schemeClr val="dk1"/>
                </a:solidFill>
                <a:hlinkClick r:id="rId3"/>
              </a:rPr>
              <a:t>https://learn.microsoft.com/en-us/microsoft-copilot-studio/requirements-licensing-subscriptions</a:t>
            </a:r>
            <a:r>
              <a:rPr lang="en-US" dirty="0">
                <a:solidFill>
                  <a:schemeClr val="dk1"/>
                </a:solidFill>
              </a:rPr>
              <a:t> </a:t>
            </a:r>
            <a:endParaRPr dirty="0"/>
          </a:p>
        </p:txBody>
      </p:sp>
      <p:sp>
        <p:nvSpPr>
          <p:cNvPr id="564" name="Google Shape;564;p78">
            <a:extLst>
              <a:ext uri="{FF2B5EF4-FFF2-40B4-BE49-F238E27FC236}">
                <a16:creationId xmlns:a16="http://schemas.microsoft.com/office/drawing/2014/main" id="{F38037BF-ECF6-DEF1-01B8-7B05FBAACCF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565" name="Google Shape;565;p78">
            <a:extLst>
              <a:ext uri="{FF2B5EF4-FFF2-40B4-BE49-F238E27FC236}">
                <a16:creationId xmlns:a16="http://schemas.microsoft.com/office/drawing/2014/main" id="{5D0D4316-E333-ADC9-55ED-8AB7A51A5742}"/>
              </a:ext>
            </a:extLst>
          </p:cNvPr>
          <p:cNvPicPr preferRelativeResize="0"/>
          <p:nvPr/>
        </p:nvPicPr>
        <p:blipFill>
          <a:blip r:embed="rId4">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15D72E52-61CF-65BE-419B-59E3E9000C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7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 Agent Mode and Pre-Built Agents</a:t>
            </a:r>
            <a:endParaRPr dirty="0"/>
          </a:p>
        </p:txBody>
      </p:sp>
      <p:sp>
        <p:nvSpPr>
          <p:cNvPr id="538" name="Google Shape;538;p75"/>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US" dirty="0">
                <a:solidFill>
                  <a:schemeClr val="dk1"/>
                </a:solidFill>
                <a:latin typeface="+mj-lt"/>
              </a:rPr>
              <a:t>Data Remember when Excel got…</a:t>
            </a:r>
          </a:p>
          <a:p>
            <a:pPr marL="659766" lvl="1" indent="-200978">
              <a:lnSpc>
                <a:spcPct val="100000"/>
              </a:lnSpc>
              <a:spcBef>
                <a:spcPts val="600"/>
              </a:spcBef>
              <a:buSzPts val="1600"/>
              <a:buChar char="●"/>
            </a:pPr>
            <a:r>
              <a:rPr lang="en-US" dirty="0">
                <a:solidFill>
                  <a:schemeClr val="dk1"/>
                </a:solidFill>
                <a:latin typeface="+mj-lt"/>
              </a:rPr>
              <a:t>Now it’s getting Agents!</a:t>
            </a:r>
            <a:endParaRPr dirty="0">
              <a:solidFill>
                <a:schemeClr val="dk1"/>
              </a:solidFill>
              <a:latin typeface="+mj-lt"/>
            </a:endParaRPr>
          </a:p>
        </p:txBody>
      </p:sp>
      <p:sp>
        <p:nvSpPr>
          <p:cNvPr id="539" name="Google Shape;539;p75"/>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541" name="Google Shape;541;p75"/>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Excel features does Python in Excel depend on? </a:t>
            </a:r>
            <a:endParaRPr dirty="0"/>
          </a:p>
        </p:txBody>
      </p:sp>
      <p:graphicFrame>
        <p:nvGraphicFramePr>
          <p:cNvPr id="3" name="Diagram 2">
            <a:extLst>
              <a:ext uri="{FF2B5EF4-FFF2-40B4-BE49-F238E27FC236}">
                <a16:creationId xmlns:a16="http://schemas.microsoft.com/office/drawing/2014/main" id="{92F480EB-C83D-458F-21C5-56EA71CFC785}"/>
              </a:ext>
            </a:extLst>
          </p:cNvPr>
          <p:cNvGraphicFramePr/>
          <p:nvPr>
            <p:extLst>
              <p:ext uri="{D42A27DB-BD31-4B8C-83A1-F6EECF244321}">
                <p14:modId xmlns:p14="http://schemas.microsoft.com/office/powerpoint/2010/main" val="2448487845"/>
              </p:ext>
            </p:extLst>
          </p:nvPr>
        </p:nvGraphicFramePr>
        <p:xfrm>
          <a:off x="1333195" y="1021578"/>
          <a:ext cx="6477610" cy="4991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250B1A73-AFE6-0F2F-CE42-BC45DD6433B7}"/>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A6186AE4-C4C4-7C5B-79AD-414C51DFF7B3}"/>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44114B88-E446-83C6-5069-7BB5BF883923}"/>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researcher-analyst.xlsx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Researcher helps you understand the broader context around your data.</a:t>
            </a:r>
          </a:p>
          <a:p>
            <a:pPr marL="457200" lvl="0" indent="-317500" algn="l" rtl="0">
              <a:lnSpc>
                <a:spcPct val="100000"/>
              </a:lnSpc>
              <a:spcBef>
                <a:spcPts val="0"/>
              </a:spcBef>
              <a:spcAft>
                <a:spcPts val="0"/>
              </a:spcAft>
              <a:buSzPts val="1400"/>
              <a:buAutoNum type="arabicPeriod"/>
            </a:pPr>
            <a:r>
              <a:rPr lang="en-US" dirty="0"/>
              <a:t>Analyst performs calculations and generates insights directly from your tables.</a:t>
            </a:r>
          </a:p>
          <a:p>
            <a:pPr marL="457200" lvl="0" indent="-317500" algn="l" rtl="0">
              <a:lnSpc>
                <a:spcPct val="100000"/>
              </a:lnSpc>
              <a:spcBef>
                <a:spcPts val="0"/>
              </a:spcBef>
              <a:spcAft>
                <a:spcPts val="0"/>
              </a:spcAft>
              <a:buSzPts val="1400"/>
              <a:buAutoNum type="arabicPeriod"/>
            </a:pPr>
            <a:r>
              <a:rPr lang="en-US" dirty="0"/>
              <a:t>Together they show Excel’s shift from simple prompts to agent-driven reasoning.</a:t>
            </a:r>
            <a:endParaRPr dirty="0"/>
          </a:p>
        </p:txBody>
      </p:sp>
      <p:sp>
        <p:nvSpPr>
          <p:cNvPr id="548" name="Google Shape;548;p76">
            <a:extLst>
              <a:ext uri="{FF2B5EF4-FFF2-40B4-BE49-F238E27FC236}">
                <a16:creationId xmlns:a16="http://schemas.microsoft.com/office/drawing/2014/main" id="{1120D15C-0766-5D89-01C5-4FF3AFD0FC5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549" name="Google Shape;549;p76">
            <a:extLst>
              <a:ext uri="{FF2B5EF4-FFF2-40B4-BE49-F238E27FC236}">
                <a16:creationId xmlns:a16="http://schemas.microsoft.com/office/drawing/2014/main" id="{7C15709C-1F0D-1A44-05E4-5AD626C17B8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Using the Researcher &amp; Analyst agents in Excel</a:t>
            </a:r>
            <a:endParaRPr dirty="0"/>
          </a:p>
        </p:txBody>
      </p:sp>
    </p:spTree>
    <p:extLst>
      <p:ext uri="{BB962C8B-B14F-4D97-AF65-F5344CB8AC3E}">
        <p14:creationId xmlns:p14="http://schemas.microsoft.com/office/powerpoint/2010/main" val="26301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6DC2AD41-1773-9E10-9E2B-4BC8405E9F46}"/>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47EB7451-FF03-53AA-5208-02193FE7E790}"/>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What does Microsoft mean by “agent?”</a:t>
            </a:r>
            <a:endParaRPr dirty="0"/>
          </a:p>
        </p:txBody>
      </p:sp>
      <p:sp>
        <p:nvSpPr>
          <p:cNvPr id="572" name="Google Shape;572;p79">
            <a:extLst>
              <a:ext uri="{FF2B5EF4-FFF2-40B4-BE49-F238E27FC236}">
                <a16:creationId xmlns:a16="http://schemas.microsoft.com/office/drawing/2014/main" id="{EAFEE047-34EA-C7BC-4C60-D92A060B4BFA}"/>
              </a:ext>
            </a:extLst>
          </p:cNvPr>
          <p:cNvSpPr txBox="1">
            <a:spLocks noGrp="1"/>
          </p:cNvSpPr>
          <p:nvPr>
            <p:ph type="body" idx="1"/>
          </p:nvPr>
        </p:nvSpPr>
        <p:spPr>
          <a:xfrm>
            <a:off x="185006" y="1688780"/>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An agent is an AI system that can understand goals, reason about steps, and take actions to complete a task.</a:t>
            </a:r>
          </a:p>
          <a:p>
            <a:pPr marL="457200" lvl="0" indent="-317500" algn="l" rtl="0">
              <a:lnSpc>
                <a:spcPct val="108000"/>
              </a:lnSpc>
              <a:spcBef>
                <a:spcPts val="0"/>
              </a:spcBef>
              <a:spcAft>
                <a:spcPts val="0"/>
              </a:spcAft>
              <a:buSzPts val="1400"/>
              <a:buChar char="●"/>
            </a:pPr>
            <a:r>
              <a:rPr lang="en-US" dirty="0"/>
              <a:t>Goes beyond Q&amp;A → performs multi-step workflows driven by user intent.</a:t>
            </a:r>
          </a:p>
          <a:p>
            <a:pPr marL="457200" lvl="0" indent="-317500" algn="l" rtl="0">
              <a:lnSpc>
                <a:spcPct val="108000"/>
              </a:lnSpc>
              <a:spcBef>
                <a:spcPts val="0"/>
              </a:spcBef>
              <a:spcAft>
                <a:spcPts val="0"/>
              </a:spcAft>
              <a:buSzPts val="1400"/>
              <a:buChar char="●"/>
            </a:pPr>
            <a:r>
              <a:rPr lang="en-US" dirty="0"/>
              <a:t>Uses memory, tools, and environment signals to stay on track.</a:t>
            </a:r>
          </a:p>
          <a:p>
            <a:pPr marL="457200" lvl="0" indent="-317500" algn="l" rtl="0">
              <a:lnSpc>
                <a:spcPct val="108000"/>
              </a:lnSpc>
              <a:spcBef>
                <a:spcPts val="0"/>
              </a:spcBef>
              <a:spcAft>
                <a:spcPts val="0"/>
              </a:spcAft>
              <a:buSzPts val="1400"/>
              <a:buChar char="●"/>
            </a:pPr>
            <a:r>
              <a:rPr lang="en-US" dirty="0"/>
              <a:t>Designed to be autonomous but bounded (rules, safety, context).</a:t>
            </a:r>
          </a:p>
        </p:txBody>
      </p:sp>
      <p:sp>
        <p:nvSpPr>
          <p:cNvPr id="573" name="Google Shape;573;p79">
            <a:extLst>
              <a:ext uri="{FF2B5EF4-FFF2-40B4-BE49-F238E27FC236}">
                <a16:creationId xmlns:a16="http://schemas.microsoft.com/office/drawing/2014/main" id="{CFFE3D99-2BF6-9DA0-F208-19932A72155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574" name="Google Shape;574;p79">
            <a:extLst>
              <a:ext uri="{FF2B5EF4-FFF2-40B4-BE49-F238E27FC236}">
                <a16:creationId xmlns:a16="http://schemas.microsoft.com/office/drawing/2014/main" id="{F1378BC2-CD72-C0B5-2160-F99C766220D0}"/>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7827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1809</Words>
  <Application>Microsoft Office PowerPoint</Application>
  <PresentationFormat>On-screen Show (16:9)</PresentationFormat>
  <Paragraphs>178</Paragraphs>
  <Slides>35</Slides>
  <Notes>35</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Poppins</vt:lpstr>
      <vt:lpstr>Arial</vt:lpstr>
      <vt:lpstr>Poppins SemiBold</vt:lpstr>
      <vt:lpstr>Consolas</vt:lpstr>
      <vt:lpstr>Simple Light</vt:lpstr>
      <vt:lpstr>AI Agents in Excel and Copilot Studio</vt:lpstr>
      <vt:lpstr>Objectives For Today</vt:lpstr>
      <vt:lpstr>Schedule For Today</vt:lpstr>
      <vt:lpstr>Pulse Check</vt:lpstr>
      <vt:lpstr>Pulse Check</vt:lpstr>
      <vt:lpstr>Pulse Check</vt:lpstr>
      <vt:lpstr>I. Agent Mode and Pre-Built Agents</vt:lpstr>
      <vt:lpstr>Exercise</vt:lpstr>
      <vt:lpstr>What does Microsoft mean by “agent?”</vt:lpstr>
      <vt:lpstr>The lines are sometimes not so clear… </vt:lpstr>
      <vt:lpstr>The integration-automation AI framework</vt:lpstr>
      <vt:lpstr>The integration-automation AI framework</vt:lpstr>
      <vt:lpstr>Discussion</vt:lpstr>
      <vt:lpstr>Exercise</vt:lpstr>
      <vt:lpstr>Understanding the Modern Excel AI stack</vt:lpstr>
      <vt:lpstr>II. Introduction to Copilot in Excel </vt:lpstr>
      <vt:lpstr>Discussion Question</vt:lpstr>
      <vt:lpstr>Questions?</vt:lpstr>
      <vt:lpstr>Break</vt:lpstr>
      <vt:lpstr>II. Build an Excel chatbot in Copilot Studio</vt:lpstr>
      <vt:lpstr>Exercise</vt:lpstr>
      <vt:lpstr>Questions?</vt:lpstr>
      <vt:lpstr>Break</vt:lpstr>
      <vt:lpstr>III. Building and deploying an AI-powered workflow</vt:lpstr>
      <vt:lpstr>Questions?</vt:lpstr>
      <vt:lpstr>V. Wrap-up and Q&amp;A</vt:lpstr>
      <vt:lpstr>Key Takeaways For Today</vt:lpstr>
      <vt:lpstr>Cross-checking AI-powered Excel</vt:lpstr>
      <vt:lpstr>Recommended Resources</vt:lpstr>
      <vt:lpstr>Takeaways</vt:lpstr>
      <vt:lpstr>Takeaways</vt:lpstr>
      <vt:lpstr>Q&amp;A</vt:lpstr>
      <vt:lpstr>PowerPoint Presentation</vt:lpstr>
      <vt:lpstr>Poll: What will you ask attendees?</vt:lpstr>
      <vt:lpstr>Discussion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Mount</dc:creator>
  <cp:lastModifiedBy>George Mount</cp:lastModifiedBy>
  <cp:revision>9</cp:revision>
  <dcterms:modified xsi:type="dcterms:W3CDTF">2025-11-15T22:40:31Z</dcterms:modified>
</cp:coreProperties>
</file>